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2" r:id="rId3"/>
  </p:sldMasterIdLst>
  <p:notesMasterIdLst>
    <p:notesMasterId r:id="rId44"/>
  </p:notesMasterIdLst>
  <p:sldIdLst>
    <p:sldId id="262" r:id="rId4"/>
    <p:sldId id="2147480921" r:id="rId5"/>
    <p:sldId id="2147480916" r:id="rId6"/>
    <p:sldId id="2147480993" r:id="rId7"/>
    <p:sldId id="2147480923" r:id="rId8"/>
    <p:sldId id="281" r:id="rId9"/>
    <p:sldId id="2147480975" r:id="rId10"/>
    <p:sldId id="2147480976" r:id="rId11"/>
    <p:sldId id="2147480891" r:id="rId12"/>
    <p:sldId id="2147480892" r:id="rId13"/>
    <p:sldId id="2147480893" r:id="rId14"/>
    <p:sldId id="2147480894" r:id="rId15"/>
    <p:sldId id="2147480972" r:id="rId16"/>
    <p:sldId id="2147480973" r:id="rId17"/>
    <p:sldId id="2147480934" r:id="rId18"/>
    <p:sldId id="2147480927" r:id="rId19"/>
    <p:sldId id="2147480924" r:id="rId20"/>
    <p:sldId id="2147480992" r:id="rId21"/>
    <p:sldId id="2147480928" r:id="rId22"/>
    <p:sldId id="2147480965" r:id="rId23"/>
    <p:sldId id="614" r:id="rId24"/>
    <p:sldId id="2147480994" r:id="rId25"/>
    <p:sldId id="2147480967" r:id="rId26"/>
    <p:sldId id="2147480970" r:id="rId27"/>
    <p:sldId id="2147480929" r:id="rId28"/>
    <p:sldId id="321" r:id="rId29"/>
    <p:sldId id="2147480925" r:id="rId30"/>
    <p:sldId id="2147480969" r:id="rId31"/>
    <p:sldId id="2147480930" r:id="rId32"/>
    <p:sldId id="2147480962" r:id="rId33"/>
    <p:sldId id="602" r:id="rId34"/>
    <p:sldId id="2147480991" r:id="rId35"/>
    <p:sldId id="2147480968" r:id="rId36"/>
    <p:sldId id="2147480909" r:id="rId37"/>
    <p:sldId id="2147480926" r:id="rId38"/>
    <p:sldId id="2147480932" r:id="rId39"/>
    <p:sldId id="2147480971" r:id="rId40"/>
    <p:sldId id="2147480873" r:id="rId41"/>
    <p:sldId id="2147480915" r:id="rId42"/>
    <p:sldId id="2147480922"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196AB-C6E8-42CD-81AB-986BFC46DCAD}" v="236" dt="2026-01-28T17:42:43.826"/>
    <p1510:client id="{9CE49F77-8890-2FA5-E13F-FFA771268786}" v="1267" dt="2026-01-29T15:46:10.188"/>
    <p1510:client id="{AE2EA45E-3482-6EE4-6AC0-88570CB79B83}" v="23" dt="2026-01-28T19:06:57.690"/>
    <p1510:client id="{F98D64DC-093D-2416-7B3B-DCBC0AADBC3E}" v="1691" dt="2026-01-28T09:03:21.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7542F-3096-4B7E-8176-3F491C8975A0}" type="datetimeFigureOut">
              <a:rPr lang="fr-FR" smtClean="0"/>
              <a:t>31/01/2026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90855-097A-4592-9A65-81EDA80F380D}" type="slidenum">
              <a:rPr lang="fr-FR" smtClean="0"/>
              <a:t>‹N°›</a:t>
            </a:fld>
            <a:endParaRPr lang="fr-FR"/>
          </a:p>
        </p:txBody>
      </p:sp>
    </p:spTree>
    <p:extLst>
      <p:ext uri="{BB962C8B-B14F-4D97-AF65-F5344CB8AC3E}">
        <p14:creationId xmlns:p14="http://schemas.microsoft.com/office/powerpoint/2010/main" val="150038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40BA2-B32D-4173-BC59-600D2E3693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468BD1-308A-1E59-BC9C-C4A14038E97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68F2D8-C6D8-8FC7-5D8F-05BDC85B1D6F}"/>
              </a:ext>
            </a:extLst>
          </p:cNvPr>
          <p:cNvSpPr>
            <a:spLocks noGrp="1"/>
          </p:cNvSpPr>
          <p:nvPr>
            <p:ph type="body" idx="1"/>
          </p:nvPr>
        </p:nvSpPr>
        <p:spPr/>
        <p:txBody>
          <a:bodyPr/>
          <a:lstStyle/>
          <a:p>
            <a:r>
              <a:rPr lang="fr-FR"/>
              <a:t>Souhaiter la bienvenue</a:t>
            </a:r>
          </a:p>
          <a:p>
            <a:endParaRPr lang="fr-FR"/>
          </a:p>
          <a:p>
            <a:r>
              <a:rPr lang="fr-FR"/>
              <a:t>Citer les écoles présentes aujourd’hui.</a:t>
            </a:r>
          </a:p>
          <a:p>
            <a:r>
              <a:rPr lang="fr-FR"/>
              <a:t>Remercier l’école accueillante – la direction – l’équipe logistique qui veillera à notre confort tout au long de cette journée</a:t>
            </a:r>
          </a:p>
          <a:p>
            <a:r>
              <a:rPr lang="fr-FR"/>
              <a:t>Le réseau fait le choix de proposer aux écoles un premier temps de travail entre collègues et avec le soutien des CSA pour préparer la réforme du tronc commun.  Elle arrive en août 2026 dans le secondaire.  Les enfants que nous accueillerons sont actuellement en 5</a:t>
            </a:r>
            <a:r>
              <a:rPr lang="fr-FR" baseline="30000"/>
              <a:t>ème</a:t>
            </a:r>
            <a:r>
              <a:rPr lang="fr-FR"/>
              <a:t> primaire.</a:t>
            </a:r>
            <a:endParaRPr lang="fr-BE"/>
          </a:p>
        </p:txBody>
      </p:sp>
      <p:sp>
        <p:nvSpPr>
          <p:cNvPr id="4" name="Espace réservé du numéro de diapositive 3">
            <a:extLst>
              <a:ext uri="{FF2B5EF4-FFF2-40B4-BE49-F238E27FC236}">
                <a16:creationId xmlns:a16="http://schemas.microsoft.com/office/drawing/2014/main" id="{99B24E1C-0AD8-188B-814B-A4A12F203C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4C789-AB35-4C82-B571-01A0E2E817C8}"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655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54A36F35-11EE-485B-5A95-4E7B0100ED7E}"/>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9F9EA7E6-A757-337F-855C-5C18C8E5073E}"/>
              </a:ext>
            </a:extLst>
          </p:cNvPr>
          <p:cNvSpPr>
            <a:spLocks noGrp="1" noRot="1" noChangeAspect="1"/>
          </p:cNvSpPr>
          <p:nvPr>
            <p:ph type="sldImg" idx="2"/>
          </p:nvPr>
        </p:nvSpPr>
        <p:spPr>
          <a:xfrm>
            <a:off x="-223838" y="781050"/>
            <a:ext cx="6934201" cy="3900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4F2B6192-24D2-ED46-CEDA-3BBAAE5FFA7A}"/>
              </a:ext>
            </a:extLst>
          </p:cNvPr>
          <p:cNvSpPr txBox="1">
            <a:spLocks noGrp="1"/>
          </p:cNvSpPr>
          <p:nvPr>
            <p:ph type="body" idx="1"/>
          </p:nvPr>
        </p:nvSpPr>
        <p:spPr>
          <a:xfrm>
            <a:off x="648538" y="4941824"/>
            <a:ext cx="5188303" cy="46817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FR" b="0"/>
          </a:p>
        </p:txBody>
      </p:sp>
    </p:spTree>
    <p:extLst>
      <p:ext uri="{BB962C8B-B14F-4D97-AF65-F5344CB8AC3E}">
        <p14:creationId xmlns:p14="http://schemas.microsoft.com/office/powerpoint/2010/main" val="224589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198667CE-88A5-241D-2D85-9C8B00E1B0FC}"/>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9EE28A4D-F968-2680-0491-5D040F23A8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D69049D8-AD82-76F1-A0E6-B21D07E7DB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extLst>
      <p:ext uri="{BB962C8B-B14F-4D97-AF65-F5344CB8AC3E}">
        <p14:creationId xmlns:p14="http://schemas.microsoft.com/office/powerpoint/2010/main" val="255708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80206cb170_0_41:notes"/>
          <p:cNvSpPr>
            <a:spLocks noGrp="1" noRot="1" noChangeAspect="1"/>
          </p:cNvSpPr>
          <p:nvPr>
            <p:ph type="sldImg" idx="2"/>
          </p:nvPr>
        </p:nvSpPr>
        <p:spPr>
          <a:xfrm>
            <a:off x="433388" y="673100"/>
            <a:ext cx="5991225" cy="33702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p:cNvSpPr txBox="1">
            <a:spLocks noGrp="1"/>
          </p:cNvSpPr>
          <p:nvPr>
            <p:ph type="body" idx="1"/>
          </p:nvPr>
        </p:nvSpPr>
        <p:spPr>
          <a:xfrm>
            <a:off x="685800" y="4267687"/>
            <a:ext cx="5486400" cy="4043072"/>
          </a:xfrm>
          <a:prstGeom prst="rect">
            <a:avLst/>
          </a:prstGeom>
        </p:spPr>
        <p:txBody>
          <a:bodyPr spcFirstLastPara="1" wrap="square" lIns="91425" tIns="91425" rIns="91425" bIns="91425" anchor="t" anchorCtr="0">
            <a:noAutofit/>
          </a:bodyPr>
          <a:lstStyle/>
          <a:p>
            <a:pPr marL="0" indent="0">
              <a:buNone/>
            </a:pPr>
            <a:r>
              <a:rPr lang="fr-BE" b="1">
                <a:ea typeface="Calibri" panose="020F0502020204030204"/>
              </a:rPr>
              <a:t>Objectif de la diapositive</a:t>
            </a:r>
            <a:r>
              <a:rPr lang="fr-BE">
                <a:ea typeface="Calibri" panose="020F0502020204030204"/>
              </a:rPr>
              <a:t> </a:t>
            </a:r>
            <a:r>
              <a:rPr lang="fr-BE" b="1">
                <a:ea typeface="Calibri" panose="020F0502020204030204"/>
              </a:rPr>
              <a:t>: </a:t>
            </a:r>
            <a:endParaRPr lang="en-US"/>
          </a:p>
          <a:p>
            <a:pPr marL="171450" indent="-171450">
              <a:buFont typeface="Calibri"/>
              <a:buChar char="-"/>
            </a:pPr>
            <a:r>
              <a:rPr lang="fr-BE">
                <a:ea typeface="Calibri" panose="020F0502020204030204"/>
              </a:rPr>
              <a:t>Expliciter le mécanisme de l'approche évolutive</a:t>
            </a:r>
          </a:p>
          <a:p>
            <a:pPr marL="171450" indent="-171450">
              <a:buFont typeface="Calibri"/>
              <a:buChar char="-"/>
            </a:pPr>
            <a:r>
              <a:rPr lang="fr-BE">
                <a:ea typeface="Calibri" panose="020F0502020204030204"/>
              </a:rPr>
              <a:t>Chaque direction estimera le degré de développement pertinent.</a:t>
            </a:r>
          </a:p>
          <a:p>
            <a:pPr marL="0" indent="0">
              <a:buFont typeface="Calibri"/>
              <a:buNone/>
            </a:pPr>
            <a:endParaRPr lang="fr-BE"/>
          </a:p>
          <a:p>
            <a:pPr>
              <a:buFont typeface="Calibri"/>
              <a:buChar char="-"/>
            </a:pPr>
            <a:endParaRPr lang="fr-BE">
              <a:ea typeface="Calibri"/>
              <a:cs typeface="Calibri"/>
            </a:endParaRPr>
          </a:p>
        </p:txBody>
      </p:sp>
    </p:spTree>
    <p:extLst>
      <p:ext uri="{BB962C8B-B14F-4D97-AF65-F5344CB8AC3E}">
        <p14:creationId xmlns:p14="http://schemas.microsoft.com/office/powerpoint/2010/main" val="4034259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8145E-B520-F318-F373-CDF7F3FAD9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C0B1F2-7AAE-B688-1E27-E2A401FB83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862C492-88FF-868C-54D4-3647AB5CE3C7}"/>
              </a:ext>
            </a:extLst>
          </p:cNvPr>
          <p:cNvSpPr>
            <a:spLocks noGrp="1"/>
          </p:cNvSpPr>
          <p:nvPr>
            <p:ph type="body" idx="1"/>
          </p:nvPr>
        </p:nvSpPr>
        <p:spPr/>
        <p:txBody>
          <a:bodyPr/>
          <a:lstStyle/>
          <a:p>
            <a:r>
              <a:rPr lang="fr-BE" sz="1200" u="sng"/>
              <a:t>Construction des modalités d’accompagnement de la préparation avec une équipe  </a:t>
            </a:r>
            <a:r>
              <a:rPr lang="fr-BE" sz="1200"/>
              <a:t>(ex. repérer le déjà là) et du suivi : nécessité de pouvoir adapter le kit de base à l’école, à son contexte, à son plan de formation, aux compétences des personnes ; créer un canevas d’analyse spécifique à la thématique (informations à questionner en lien avec la thématique) (Rendre l’équipe en école apte à animer une équipe)</a:t>
            </a:r>
          </a:p>
          <a:p>
            <a:r>
              <a:rPr lang="fr-BE" sz="1200"/>
              <a:t>Adaptation du canevas en formule </a:t>
            </a:r>
            <a:r>
              <a:rPr lang="fr-BE" sz="1200" u="sng"/>
              <a:t>à réaliser en autonomie</a:t>
            </a:r>
            <a:r>
              <a:rPr lang="fr-BE" sz="1200"/>
              <a:t>, du rôle pour les personnes qui animent, des suivis possibles en école (pas un one shot)</a:t>
            </a:r>
          </a:p>
          <a:p>
            <a:endParaRPr lang="fr-BE"/>
          </a:p>
        </p:txBody>
      </p:sp>
      <p:sp>
        <p:nvSpPr>
          <p:cNvPr id="4" name="Espace réservé du numéro de diapositive 3">
            <a:extLst>
              <a:ext uri="{FF2B5EF4-FFF2-40B4-BE49-F238E27FC236}">
                <a16:creationId xmlns:a16="http://schemas.microsoft.com/office/drawing/2014/main" id="{99867FDC-9561-EDAE-82F1-9F39D8F47B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4B202B-F457-4540-AA9A-06B1C53B4A96}"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303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E8AC9C99-68DD-742F-DE33-E97771ADC5C1}"/>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495A0C69-5D18-AE78-45B9-BCC80DCE7D9D}"/>
              </a:ext>
            </a:extLst>
          </p:cNvPr>
          <p:cNvSpPr>
            <a:spLocks noGrp="1" noRot="1" noChangeAspect="1"/>
          </p:cNvSpPr>
          <p:nvPr>
            <p:ph type="sldImg" idx="2"/>
          </p:nvPr>
        </p:nvSpPr>
        <p:spPr>
          <a:xfrm>
            <a:off x="-223838" y="781050"/>
            <a:ext cx="6934201" cy="3900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205F763E-23F7-7C2A-4BCA-91FDB63264C1}"/>
              </a:ext>
            </a:extLst>
          </p:cNvPr>
          <p:cNvSpPr txBox="1">
            <a:spLocks noGrp="1"/>
          </p:cNvSpPr>
          <p:nvPr>
            <p:ph type="body" idx="1"/>
          </p:nvPr>
        </p:nvSpPr>
        <p:spPr>
          <a:xfrm>
            <a:off x="648538" y="4941824"/>
            <a:ext cx="5188303" cy="46817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b="1"/>
              <a:t>Objectif de la diapositive :</a:t>
            </a:r>
          </a:p>
          <a:p>
            <a:pPr marL="171450" lvl="0" indent="-171450" algn="l" rtl="0">
              <a:spcBef>
                <a:spcPts val="0"/>
              </a:spcBef>
              <a:spcAft>
                <a:spcPts val="0"/>
              </a:spcAft>
              <a:buFontTx/>
              <a:buChar char="-"/>
            </a:pPr>
            <a:r>
              <a:rPr lang="fr-FR"/>
              <a:t>Permettre à toute l’équipe éducative de découvrir les 3 domaines transversaux qui sont présents dans chacun des référentiels. </a:t>
            </a:r>
          </a:p>
          <a:p>
            <a:pPr marL="0" lvl="0" indent="0" algn="l" rtl="0">
              <a:spcBef>
                <a:spcPts val="0"/>
              </a:spcBef>
              <a:spcAft>
                <a:spcPts val="0"/>
              </a:spcAft>
              <a:buFontTx/>
              <a:buNone/>
            </a:pPr>
            <a:r>
              <a:rPr lang="fr-FR" b="1"/>
              <a:t>Explication complémentaire :</a:t>
            </a:r>
          </a:p>
          <a:p>
            <a:pPr marL="171450" lvl="0" indent="-171450" algn="l" rtl="0">
              <a:spcBef>
                <a:spcPts val="0"/>
              </a:spcBef>
              <a:spcAft>
                <a:spcPts val="0"/>
              </a:spcAft>
              <a:buFontTx/>
              <a:buChar char="-"/>
            </a:pPr>
            <a:r>
              <a:rPr lang="fr-FR"/>
              <a:t>Les 6 visées transversales précisent les apprentissages transversaux attendus à travers les 3 domaines.</a:t>
            </a:r>
          </a:p>
          <a:p>
            <a:pPr marL="171450" lvl="0" indent="-171450" algn="l" rtl="0">
              <a:spcBef>
                <a:spcPts val="0"/>
              </a:spcBef>
              <a:spcAft>
                <a:spcPts val="0"/>
              </a:spcAft>
              <a:buFontTx/>
              <a:buChar char="-"/>
            </a:pPr>
            <a:r>
              <a:rPr lang="fr-FR"/>
              <a:t>Chacun des référentiels développe des exemples de contenus et attendus transversaux (illustration à la diapositive suivante avec le cours de français). </a:t>
            </a:r>
          </a:p>
          <a:p>
            <a:pPr marL="0" lvl="0" indent="0" algn="l" rtl="0">
              <a:spcBef>
                <a:spcPts val="0"/>
              </a:spcBef>
              <a:spcAft>
                <a:spcPts val="0"/>
              </a:spcAft>
              <a:buFontTx/>
              <a:buNone/>
            </a:pPr>
            <a:endParaRPr lang="fr-FR"/>
          </a:p>
        </p:txBody>
      </p:sp>
    </p:spTree>
    <p:extLst>
      <p:ext uri="{BB962C8B-B14F-4D97-AF65-F5344CB8AC3E}">
        <p14:creationId xmlns:p14="http://schemas.microsoft.com/office/powerpoint/2010/main" val="388141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C8D3B11C-D49E-43B1-DC98-B2316DCFF605}"/>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40E57002-DA44-F323-7310-B6E3305424E0}"/>
              </a:ext>
            </a:extLst>
          </p:cNvPr>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77B96808-3D83-0D6F-E5CF-77D61A712649}"/>
              </a:ext>
            </a:extLst>
          </p:cNvPr>
          <p:cNvSpPr txBox="1">
            <a:spLocks noGrp="1"/>
          </p:cNvSpPr>
          <p:nvPr>
            <p:ph type="body" idx="1"/>
          </p:nvPr>
        </p:nvSpPr>
        <p:spPr>
          <a:xfrm>
            <a:off x="666909" y="4632960"/>
            <a:ext cx="5335270" cy="43891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93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4B01EE15-6CB0-EED3-CB16-726139EA344A}"/>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97B386AC-A7E3-02E5-13EF-3735BAC2E6E6}"/>
              </a:ext>
            </a:extLst>
          </p:cNvPr>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47906B37-B7CF-C424-F320-61B6B73BFEA8}"/>
              </a:ext>
            </a:extLst>
          </p:cNvPr>
          <p:cNvSpPr txBox="1">
            <a:spLocks noGrp="1"/>
          </p:cNvSpPr>
          <p:nvPr>
            <p:ph type="body" idx="1"/>
          </p:nvPr>
        </p:nvSpPr>
        <p:spPr>
          <a:xfrm>
            <a:off x="666909" y="4632960"/>
            <a:ext cx="5335270" cy="43891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288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Chacun a son avis sur le TC. Cette réforme est un fait.  Elle existe. </a:t>
            </a:r>
          </a:p>
          <a:p>
            <a:r>
              <a:rPr lang="fr-FR"/>
              <a:t>Dans moins de deux ans, nous prendrons le relais des élèves du maternel.</a:t>
            </a:r>
          </a:p>
          <a:p>
            <a:endParaRPr lang="fr-FR"/>
          </a:p>
          <a:p>
            <a:r>
              <a:rPr lang="fr-FR"/>
              <a:t>Elle a le mérite de chercher des solutions à des problèmes réels et de proposer des moyens nouveaux.</a:t>
            </a:r>
          </a:p>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4C789-AB35-4C82-B571-01A0E2E817C8}"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863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858B-79C9-F15B-D81B-D668AE95BE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C15DE9-7235-6F15-FDA7-0D21BEE260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12211C6-8F2F-D084-F3D1-940D818931E1}"/>
              </a:ext>
            </a:extLst>
          </p:cNvPr>
          <p:cNvSpPr>
            <a:spLocks noGrp="1"/>
          </p:cNvSpPr>
          <p:nvPr>
            <p:ph type="body" idx="1"/>
          </p:nvPr>
        </p:nvSpPr>
        <p:spPr/>
        <p:txBody>
          <a:bodyPr/>
          <a:lstStyle/>
          <a:p>
            <a:r>
              <a:rPr lang="fr-FR"/>
              <a:t>Souhaiter la bienvenue</a:t>
            </a:r>
          </a:p>
          <a:p>
            <a:endParaRPr lang="fr-FR"/>
          </a:p>
          <a:p>
            <a:r>
              <a:rPr lang="fr-FR"/>
              <a:t>Citer les écoles présentes aujourd’hui.</a:t>
            </a:r>
          </a:p>
          <a:p>
            <a:r>
              <a:rPr lang="fr-FR"/>
              <a:t>Remercier l’école accueillante – la direction – l’équipe logistique qui veillera à notre confort tout au long de cette journée</a:t>
            </a:r>
          </a:p>
          <a:p>
            <a:r>
              <a:rPr lang="fr-FR"/>
              <a:t>Le réseau fait le choix de proposer aux écoles un premier temps de travail entre collègues et avec le soutien des CSA pour préparer la réforme du tronc commun.  Elle arrive en août 2026 dans le secondaire.  Les enfants que nous accueillerons sont actuellement en 5</a:t>
            </a:r>
            <a:r>
              <a:rPr lang="fr-FR" baseline="30000"/>
              <a:t>ème</a:t>
            </a:r>
            <a:r>
              <a:rPr lang="fr-FR"/>
              <a:t> primaire.</a:t>
            </a:r>
            <a:endParaRPr lang="fr-BE"/>
          </a:p>
        </p:txBody>
      </p:sp>
      <p:sp>
        <p:nvSpPr>
          <p:cNvPr id="4" name="Espace réservé du numéro de diapositive 3">
            <a:extLst>
              <a:ext uri="{FF2B5EF4-FFF2-40B4-BE49-F238E27FC236}">
                <a16:creationId xmlns:a16="http://schemas.microsoft.com/office/drawing/2014/main" id="{275AF4A8-6E77-15D8-9582-4EF88FFE3D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4C789-AB35-4C82-B571-01A0E2E817C8}"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47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D4DCA-2B74-E00B-7716-B28EBE1338F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35A5F7-917F-F078-D235-D44DF0A754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5A3C01-3206-00E5-72C1-4FEDC6CBAF4B}"/>
              </a:ext>
            </a:extLst>
          </p:cNvPr>
          <p:cNvSpPr>
            <a:spLocks noGrp="1"/>
          </p:cNvSpPr>
          <p:nvPr>
            <p:ph type="body" idx="1"/>
          </p:nvPr>
        </p:nvSpPr>
        <p:spPr/>
        <p:txBody>
          <a:bodyPr/>
          <a:lstStyle/>
          <a:p>
            <a:r>
              <a:rPr lang="fr-FR" sz="1200" b="1"/>
              <a:t>1. Enseignement organisé par la Fédération Wallonie-Bruxelles</a:t>
            </a:r>
          </a:p>
          <a:p>
            <a:r>
              <a:rPr lang="fr-FR" sz="1200" b="1"/>
              <a:t>Wallonie-Bruxelles Enseignement (WBE)</a:t>
            </a:r>
            <a:r>
              <a:rPr lang="fr-FR" sz="1200"/>
              <a:t> : c’est le réseau d’enseignement </a:t>
            </a:r>
            <a:r>
              <a:rPr lang="fr-FR" sz="1200" i="1"/>
              <a:t>officiel organisé</a:t>
            </a:r>
            <a:r>
              <a:rPr lang="fr-FR" sz="1200"/>
              <a:t> directement par la Communauté française (FWB). Il regroupe les écoles et établissements dont le pouvoir organisateur est WBE.</a:t>
            </a:r>
          </a:p>
          <a:p>
            <a:r>
              <a:rPr lang="fr-FR" sz="1200" b="1"/>
              <a:t>🏛️ 2. Enseignement officiel subventionné</a:t>
            </a:r>
          </a:p>
          <a:p>
            <a:r>
              <a:rPr lang="fr-FR" sz="1200"/>
              <a:t>Ce sont des écoles financées par la FWB mais organisées par des pouvoirs publics autres que la FWB elle-même :</a:t>
            </a:r>
          </a:p>
          <a:p>
            <a:r>
              <a:rPr lang="fr-FR" sz="1200" b="1"/>
              <a:t>CECP – Conseil de l’Enseignement des Communes et Provinces</a:t>
            </a:r>
            <a:r>
              <a:rPr lang="fr-FR" sz="1200"/>
              <a:t> : représente les pouvoirs organisateurs des communes et provinces pour l’enseignement fondamental et secondaire.</a:t>
            </a:r>
          </a:p>
          <a:p>
            <a:r>
              <a:rPr lang="fr-FR" sz="1200" b="1"/>
              <a:t>CPEONS – Conseil des Pouvoirs Organisateurs de l’Enseignement Officiel Neutre Subventionné</a:t>
            </a:r>
            <a:r>
              <a:rPr lang="fr-FR" sz="1200"/>
              <a:t> : représente des pouvoirs organisateurs neutres subventionnés (non confessionnels).</a:t>
            </a:r>
          </a:p>
          <a:p>
            <a:r>
              <a:rPr lang="fr-FR" sz="1200" b="1"/>
              <a:t>📚 3. Enseignement libre subventionné</a:t>
            </a:r>
          </a:p>
          <a:p>
            <a:r>
              <a:rPr lang="fr-FR" sz="1200"/>
              <a:t>Ces réseaux sont composés d’établissements privés subventionnés par la FWB, avec leurs organes de coordination :</a:t>
            </a:r>
          </a:p>
          <a:p>
            <a:r>
              <a:rPr lang="fr-FR" sz="1200" b="1"/>
              <a:t>SeGEC – Secrétariat Général de l’Enseignement Catholique</a:t>
            </a:r>
            <a:r>
              <a:rPr lang="fr-FR" sz="1200"/>
              <a:t> : c’est l’organe de représentation des pouvoirs organisateurs de l’enseignement libre </a:t>
            </a:r>
            <a:r>
              <a:rPr lang="fr-FR" sz="1200" i="1"/>
              <a:t>confessionnel</a:t>
            </a:r>
            <a:r>
              <a:rPr lang="fr-FR" sz="1200"/>
              <a:t> (catholique).</a:t>
            </a:r>
          </a:p>
          <a:p>
            <a:r>
              <a:rPr lang="fr-FR" sz="1200" b="1"/>
              <a:t>FELSI – Fédération des Établissements Libres Subventionnés Indépendants</a:t>
            </a:r>
            <a:r>
              <a:rPr lang="fr-FR" sz="1200"/>
              <a:t> : représente les établissements libres </a:t>
            </a:r>
            <a:r>
              <a:rPr lang="fr-FR" sz="1200" i="1"/>
              <a:t>non confessionnels</a:t>
            </a:r>
            <a:r>
              <a:rPr lang="fr-FR" sz="1200"/>
              <a:t> subventionnés (pluralistes, non religieux).</a:t>
            </a:r>
          </a:p>
          <a:p>
            <a:endParaRPr lang="fr-FR"/>
          </a:p>
          <a:p>
            <a:endParaRPr lang="fr-FR"/>
          </a:p>
          <a:p>
            <a:r>
              <a:rPr lang="fr-FR"/>
              <a:t>Citer les écoles présentes aujourd’hui.</a:t>
            </a:r>
          </a:p>
          <a:p>
            <a:r>
              <a:rPr lang="fr-FR"/>
              <a:t>Remercier l’école accueillante – la direction – l’équipe logistique qui veillera à notre confort tout au long de cette journée</a:t>
            </a:r>
          </a:p>
          <a:p>
            <a:r>
              <a:rPr lang="fr-FR"/>
              <a:t>Le réseau fait le choix de proposer aux écoles un premier temps de travail entre collègues et avec le soutien des CSA pour préparer la réforme du tronc commun.  Elle arrive en août 2026 dans le secondaire.  Les enfants que nous accueillerons sont actuellement en 5</a:t>
            </a:r>
            <a:r>
              <a:rPr lang="fr-FR" baseline="30000"/>
              <a:t>ème</a:t>
            </a:r>
            <a:r>
              <a:rPr lang="fr-FR"/>
              <a:t> primaire.</a:t>
            </a:r>
            <a:endParaRPr lang="fr-BE"/>
          </a:p>
        </p:txBody>
      </p:sp>
      <p:sp>
        <p:nvSpPr>
          <p:cNvPr id="4" name="Espace réservé du numéro de diapositive 3">
            <a:extLst>
              <a:ext uri="{FF2B5EF4-FFF2-40B4-BE49-F238E27FC236}">
                <a16:creationId xmlns:a16="http://schemas.microsoft.com/office/drawing/2014/main" id="{093CDD3F-24E9-5AB9-B732-133F6F8AC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4C789-AB35-4C82-B571-01A0E2E817C8}"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383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F9513-824C-44A3-B823-7220FA4C75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593567-934E-8691-955F-6574317BF3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7AC897-BA56-0D89-F366-75A7133B8BD7}"/>
              </a:ext>
            </a:extLst>
          </p:cNvPr>
          <p:cNvSpPr>
            <a:spLocks noGrp="1"/>
          </p:cNvSpPr>
          <p:nvPr>
            <p:ph type="body" idx="1"/>
          </p:nvPr>
        </p:nvSpPr>
        <p:spPr/>
        <p:txBody>
          <a:bodyPr/>
          <a:lstStyle/>
          <a:p>
            <a:r>
              <a:rPr lang="fr-FR"/>
              <a:t>Souhaiter la bienvenue</a:t>
            </a:r>
          </a:p>
          <a:p>
            <a:endParaRPr lang="fr-FR"/>
          </a:p>
          <a:p>
            <a:r>
              <a:rPr lang="fr-FR"/>
              <a:t>Citer les écoles présentes aujourd’hui.</a:t>
            </a:r>
          </a:p>
          <a:p>
            <a:r>
              <a:rPr lang="fr-FR"/>
              <a:t>Remercier l’école accueillante – la direction – l’équipe logistique qui veillera à notre confort tout au long de cette journée</a:t>
            </a:r>
          </a:p>
          <a:p>
            <a:r>
              <a:rPr lang="fr-FR"/>
              <a:t>Le réseau fait le choix de proposer aux écoles un premier temps de travail entre collègues et avec le soutien des CSA pour préparer la réforme du tronc commun.  Elle arrive en août 2026 dans le secondaire.  Les enfants que nous accueillerons sont actuellement en 5</a:t>
            </a:r>
            <a:r>
              <a:rPr lang="fr-FR" baseline="30000"/>
              <a:t>ème</a:t>
            </a:r>
            <a:r>
              <a:rPr lang="fr-FR"/>
              <a:t> primaire.</a:t>
            </a:r>
            <a:endParaRPr lang="fr-BE"/>
          </a:p>
        </p:txBody>
      </p:sp>
      <p:sp>
        <p:nvSpPr>
          <p:cNvPr id="4" name="Espace réservé du numéro de diapositive 3">
            <a:extLst>
              <a:ext uri="{FF2B5EF4-FFF2-40B4-BE49-F238E27FC236}">
                <a16:creationId xmlns:a16="http://schemas.microsoft.com/office/drawing/2014/main" id="{08999C22-93CB-041F-6FB6-EE984FF082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4C789-AB35-4C82-B571-01A0E2E817C8}"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078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D49AE588-F52D-E8AF-E2CF-AD6E0E2448D4}"/>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195272A0-C8C4-1812-CD8D-4CA7FA50B174}"/>
              </a:ext>
            </a:extLst>
          </p:cNvPr>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0C966F47-4839-3605-0FA5-FC139616D53E}"/>
              </a:ext>
            </a:extLst>
          </p:cNvPr>
          <p:cNvSpPr txBox="1">
            <a:spLocks noGrp="1"/>
          </p:cNvSpPr>
          <p:nvPr>
            <p:ph type="body" idx="1"/>
          </p:nvPr>
        </p:nvSpPr>
        <p:spPr>
          <a:xfrm>
            <a:off x="666909" y="4632960"/>
            <a:ext cx="5335270" cy="43891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00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795C312B-83D1-522D-5F6D-87778B011748}"/>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F6E3537E-8368-5972-A735-43478882B8EC}"/>
              </a:ext>
            </a:extLst>
          </p:cNvPr>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A2E47FF0-3DE7-D422-D024-2D121AA7AA5E}"/>
              </a:ext>
            </a:extLst>
          </p:cNvPr>
          <p:cNvSpPr txBox="1">
            <a:spLocks noGrp="1"/>
          </p:cNvSpPr>
          <p:nvPr>
            <p:ph type="body" idx="1"/>
          </p:nvPr>
        </p:nvSpPr>
        <p:spPr>
          <a:xfrm>
            <a:off x="666909" y="4632960"/>
            <a:ext cx="5335270" cy="43891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67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45B10121-4D80-67C2-2236-8D0A1510CA3A}"/>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12AA5FE5-27D6-1C7E-C537-4F1EE7EC5CDB}"/>
              </a:ext>
            </a:extLst>
          </p:cNvPr>
          <p:cNvSpPr>
            <a:spLocks noGrp="1" noRot="1" noChangeAspect="1"/>
          </p:cNvSpPr>
          <p:nvPr>
            <p:ph type="sldImg" idx="2"/>
          </p:nvPr>
        </p:nvSpPr>
        <p:spPr>
          <a:xfrm>
            <a:off x="-223838" y="781050"/>
            <a:ext cx="6934201" cy="3900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EEF7EF99-FD64-E5CD-DFB6-7247B3FDD901}"/>
              </a:ext>
            </a:extLst>
          </p:cNvPr>
          <p:cNvSpPr txBox="1">
            <a:spLocks noGrp="1"/>
          </p:cNvSpPr>
          <p:nvPr>
            <p:ph type="body" idx="1"/>
          </p:nvPr>
        </p:nvSpPr>
        <p:spPr>
          <a:xfrm>
            <a:off x="648538" y="4941824"/>
            <a:ext cx="5188303" cy="4681728"/>
          </a:xfrm>
          <a:prstGeom prst="rect">
            <a:avLst/>
          </a:prstGeom>
        </p:spPr>
        <p:txBody>
          <a:bodyPr spcFirstLastPara="1" wrap="square" lIns="91425" tIns="91425" rIns="91425" bIns="91425" anchor="t" anchorCtr="0">
            <a:noAutofit/>
          </a:bodyPr>
          <a:lstStyle/>
          <a:p>
            <a:r>
              <a:rPr lang="fr-FR" sz="1200" b="0" i="0" kern="1200">
                <a:solidFill>
                  <a:schemeClr val="tx1"/>
                </a:solidFill>
                <a:effectLst/>
                <a:latin typeface="+mn-lt"/>
                <a:ea typeface="+mn-ea"/>
                <a:cs typeface="+mn-cs"/>
              </a:rPr>
              <a:t>Les axes majeurs des propositions d'adaptation du tronc commun selon la Ministre Glatigny sont les suivants :</a:t>
            </a:r>
          </a:p>
          <a:p>
            <a:r>
              <a:rPr lang="fr-FR" sz="1200" b="1" i="0" kern="1200">
                <a:solidFill>
                  <a:schemeClr val="tx1"/>
                </a:solidFill>
                <a:effectLst/>
                <a:latin typeface="+mn-lt"/>
                <a:ea typeface="+mn-ea"/>
                <a:cs typeface="+mn-cs"/>
              </a:rPr>
              <a:t>Consolidation des fondamentaux</a:t>
            </a:r>
            <a:r>
              <a:rPr lang="fr-FR" sz="1200" b="0" i="0" kern="1200">
                <a:solidFill>
                  <a:schemeClr val="tx1"/>
                </a:solidFill>
                <a:effectLst/>
                <a:latin typeface="+mn-lt"/>
                <a:ea typeface="+mn-ea"/>
                <a:cs typeface="+mn-cs"/>
              </a:rPr>
              <a:t> : Renforcer les apprentissages essentiels tels que le français, les mathématiques, les sciences, une langue moderne, ainsi qu'une solide compréhension du monde, de son histoire et de ses enjeux.</a:t>
            </a:r>
          </a:p>
          <a:p>
            <a:r>
              <a:rPr lang="fr-FR" sz="1200" b="1" i="0" kern="1200">
                <a:solidFill>
                  <a:schemeClr val="tx1"/>
                </a:solidFill>
                <a:effectLst/>
                <a:latin typeface="+mn-lt"/>
                <a:ea typeface="+mn-ea"/>
                <a:cs typeface="+mn-cs"/>
              </a:rPr>
              <a:t>Modernité et ouverture</a:t>
            </a:r>
            <a:r>
              <a:rPr lang="fr-FR" sz="1200" b="0" i="0" kern="1200">
                <a:solidFill>
                  <a:schemeClr val="tx1"/>
                </a:solidFill>
                <a:effectLst/>
                <a:latin typeface="+mn-lt"/>
                <a:ea typeface="+mn-ea"/>
                <a:cs typeface="+mn-cs"/>
              </a:rPr>
              <a:t> : Intégrer des compétences nouvelles liées au numérique et à l'intelligence artificielle (IA). Deux périodes hebdomadaires seront spécifiquement consacrées au numérique en première et deuxième années secondaires.</a:t>
            </a:r>
          </a:p>
          <a:p>
            <a:r>
              <a:rPr lang="fr-FR" sz="1200" b="1" i="0" kern="1200">
                <a:solidFill>
                  <a:schemeClr val="tx1"/>
                </a:solidFill>
                <a:effectLst/>
                <a:latin typeface="+mn-lt"/>
                <a:ea typeface="+mn-ea"/>
                <a:cs typeface="+mn-cs"/>
              </a:rPr>
              <a:t>Orientation progressive</a:t>
            </a:r>
            <a:r>
              <a:rPr lang="fr-FR" sz="1200" b="0" i="0" kern="1200">
                <a:solidFill>
                  <a:schemeClr val="tx1"/>
                </a:solidFill>
                <a:effectLst/>
                <a:latin typeface="+mn-lt"/>
                <a:ea typeface="+mn-ea"/>
                <a:cs typeface="+mn-cs"/>
              </a:rPr>
              <a:t> : Replacer le projet personnel de chaque élève au centre de son parcours scolaire. La troisième année secondaire devient une année </a:t>
            </a:r>
            <a:r>
              <a:rPr lang="fr-FR" sz="1200" b="0" i="0" kern="1200" err="1">
                <a:solidFill>
                  <a:schemeClr val="tx1"/>
                </a:solidFill>
                <a:effectLst/>
                <a:latin typeface="+mn-lt"/>
                <a:ea typeface="+mn-ea"/>
                <a:cs typeface="+mn-cs"/>
              </a:rPr>
              <a:t>orientante</a:t>
            </a:r>
            <a:r>
              <a:rPr lang="fr-FR" sz="1200" b="0" i="0" kern="1200">
                <a:solidFill>
                  <a:schemeClr val="tx1"/>
                </a:solidFill>
                <a:effectLst/>
                <a:latin typeface="+mn-lt"/>
                <a:ea typeface="+mn-ea"/>
                <a:cs typeface="+mn-cs"/>
              </a:rPr>
              <a:t>, avec un quart de l'horaire dédié à des activités </a:t>
            </a:r>
            <a:r>
              <a:rPr lang="fr-FR" sz="1200" b="0" i="0" kern="1200" err="1">
                <a:solidFill>
                  <a:schemeClr val="tx1"/>
                </a:solidFill>
                <a:effectLst/>
                <a:latin typeface="+mn-lt"/>
                <a:ea typeface="+mn-ea"/>
                <a:cs typeface="+mn-cs"/>
              </a:rPr>
              <a:t>orientantes</a:t>
            </a:r>
            <a:r>
              <a:rPr lang="fr-FR" sz="1200" b="0" i="0" kern="1200">
                <a:solidFill>
                  <a:schemeClr val="tx1"/>
                </a:solidFill>
                <a:effectLst/>
                <a:latin typeface="+mn-lt"/>
                <a:ea typeface="+mn-ea"/>
                <a:cs typeface="+mn-cs"/>
              </a:rPr>
              <a:t>. Les élèves pourront choisir des modules dans trois voies : transition, qualifiante et polyvalente. Ces choix ne seront pas définitifs, permettant aux élèves de changer de voie en fin de troisième année.</a:t>
            </a:r>
          </a:p>
          <a:p>
            <a:endParaRPr lang="fr-FR" sz="1200" b="0" i="0" kern="1200">
              <a:solidFill>
                <a:schemeClr val="tx1"/>
              </a:solidFill>
              <a:effectLst/>
              <a:latin typeface="+mn-lt"/>
              <a:ea typeface="+mn-ea"/>
              <a:cs typeface="+mn-cs"/>
            </a:endParaRPr>
          </a:p>
          <a:p>
            <a:pPr marL="0" lvl="0" indent="0" algn="l" rtl="0">
              <a:spcBef>
                <a:spcPts val="0"/>
              </a:spcBef>
              <a:spcAft>
                <a:spcPts val="0"/>
              </a:spcAft>
              <a:buNone/>
            </a:pPr>
            <a:endParaRPr lang="fr-FR" b="0"/>
          </a:p>
        </p:txBody>
      </p:sp>
    </p:spTree>
    <p:extLst>
      <p:ext uri="{BB962C8B-B14F-4D97-AF65-F5344CB8AC3E}">
        <p14:creationId xmlns:p14="http://schemas.microsoft.com/office/powerpoint/2010/main" val="231889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lang="fr-BE" sz="1100" b="0">
              <a:solidFill>
                <a:schemeClr val="tx1">
                  <a:lumMod val="50000"/>
                </a:schemeClr>
              </a:solidFill>
              <a:latin typeface="Calibri" panose="020F0502020204030204" pitchFamily="34" charset="0"/>
              <a:cs typeface="Calibri" panose="020F0502020204030204" pitchFamily="34" charset="0"/>
            </a:endParaRPr>
          </a:p>
          <a:p>
            <a:pPr marL="0" lvl="0" indent="0" algn="l" rtl="0">
              <a:spcBef>
                <a:spcPts val="0"/>
              </a:spcBef>
              <a:spcAft>
                <a:spcPts val="0"/>
              </a:spcAft>
              <a:buFontTx/>
              <a:buNone/>
            </a:pPr>
            <a:endParaRPr lang="fr-BE" sz="1100" b="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179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a:extLst>
            <a:ext uri="{FF2B5EF4-FFF2-40B4-BE49-F238E27FC236}">
              <a16:creationId xmlns:a16="http://schemas.microsoft.com/office/drawing/2014/main" id="{726D0D4A-3F42-441D-67A9-B09F94450B5B}"/>
            </a:ext>
          </a:extLst>
        </p:cNvPr>
        <p:cNvGrpSpPr/>
        <p:nvPr/>
      </p:nvGrpSpPr>
      <p:grpSpPr>
        <a:xfrm>
          <a:off x="0" y="0"/>
          <a:ext cx="0" cy="0"/>
          <a:chOff x="0" y="0"/>
          <a:chExt cx="0" cy="0"/>
        </a:xfrm>
      </p:grpSpPr>
      <p:sp>
        <p:nvSpPr>
          <p:cNvPr id="656" name="Google Shape;656;g80206cb170_0_41:notes">
            <a:extLst>
              <a:ext uri="{FF2B5EF4-FFF2-40B4-BE49-F238E27FC236}">
                <a16:creationId xmlns:a16="http://schemas.microsoft.com/office/drawing/2014/main" id="{F4077D14-7590-CC61-100F-6922907DCCA3}"/>
              </a:ext>
            </a:extLst>
          </p:cNvPr>
          <p:cNvSpPr>
            <a:spLocks noGrp="1" noRot="1" noChangeAspect="1"/>
          </p:cNvSpPr>
          <p:nvPr>
            <p:ph type="sldImg" idx="2"/>
          </p:nvPr>
        </p:nvSpPr>
        <p:spPr>
          <a:xfrm>
            <a:off x="84138" y="731838"/>
            <a:ext cx="6500812"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0206cb170_0_41:notes">
            <a:extLst>
              <a:ext uri="{FF2B5EF4-FFF2-40B4-BE49-F238E27FC236}">
                <a16:creationId xmlns:a16="http://schemas.microsoft.com/office/drawing/2014/main" id="{FB84B986-60C8-D689-A74B-CB098BFF1FCD}"/>
              </a:ext>
            </a:extLst>
          </p:cNvPr>
          <p:cNvSpPr txBox="1">
            <a:spLocks noGrp="1"/>
          </p:cNvSpPr>
          <p:nvPr>
            <p:ph type="body" idx="1"/>
          </p:nvPr>
        </p:nvSpPr>
        <p:spPr>
          <a:xfrm>
            <a:off x="666909" y="4632960"/>
            <a:ext cx="5335270" cy="43891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106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816459" y="3619367"/>
            <a:ext cx="5140400" cy="561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a:endParaRPr/>
          </a:p>
        </p:txBody>
      </p:sp>
      <p:pic>
        <p:nvPicPr>
          <p:cNvPr id="7" name="Graphique 6">
            <a:extLst>
              <a:ext uri="{FF2B5EF4-FFF2-40B4-BE49-F238E27FC236}">
                <a16:creationId xmlns:a16="http://schemas.microsoft.com/office/drawing/2014/main" id="{6DF78F5D-EEC6-42DA-8919-BC497E114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7" y="1"/>
            <a:ext cx="12273593" cy="6989129"/>
          </a:xfrm>
          <a:prstGeom prst="rect">
            <a:avLst/>
          </a:prstGeom>
        </p:spPr>
      </p:pic>
      <p:pic>
        <p:nvPicPr>
          <p:cNvPr id="17" name="Image 16">
            <a:extLst>
              <a:ext uri="{FF2B5EF4-FFF2-40B4-BE49-F238E27FC236}">
                <a16:creationId xmlns:a16="http://schemas.microsoft.com/office/drawing/2014/main" id="{886AF154-7DE8-41D4-983C-AD2A527F02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040" y="1731217"/>
            <a:ext cx="6807200" cy="3612896"/>
          </a:xfrm>
          <a:prstGeom prst="rect">
            <a:avLst/>
          </a:prstGeom>
        </p:spPr>
      </p:pic>
    </p:spTree>
    <p:extLst>
      <p:ext uri="{BB962C8B-B14F-4D97-AF65-F5344CB8AC3E}">
        <p14:creationId xmlns:p14="http://schemas.microsoft.com/office/powerpoint/2010/main" val="257775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126980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241"/>
        <p:cNvGrpSpPr/>
        <p:nvPr/>
      </p:nvGrpSpPr>
      <p:grpSpPr>
        <a:xfrm>
          <a:off x="0" y="0"/>
          <a:ext cx="0" cy="0"/>
          <a:chOff x="0" y="0"/>
          <a:chExt cx="0" cy="0"/>
        </a:xfrm>
      </p:grpSpPr>
      <p:sp>
        <p:nvSpPr>
          <p:cNvPr id="7" name="Forme libre : forme 6">
            <a:extLst>
              <a:ext uri="{FF2B5EF4-FFF2-40B4-BE49-F238E27FC236}">
                <a16:creationId xmlns:a16="http://schemas.microsoft.com/office/drawing/2014/main" id="{788D0DF1-C1B7-4CB2-B23A-4A7E799B4A9A}"/>
              </a:ext>
            </a:extLst>
          </p:cNvPr>
          <p:cNvSpPr/>
          <p:nvPr/>
        </p:nvSpPr>
        <p:spPr>
          <a:xfrm>
            <a:off x="-27093" y="-57763"/>
            <a:ext cx="1338839" cy="1043544"/>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Forme libre : forme 7">
            <a:extLst>
              <a:ext uri="{FF2B5EF4-FFF2-40B4-BE49-F238E27FC236}">
                <a16:creationId xmlns:a16="http://schemas.microsoft.com/office/drawing/2014/main" id="{C057520B-83E8-4528-9450-A41ACB7A7219}"/>
              </a:ext>
            </a:extLst>
          </p:cNvPr>
          <p:cNvSpPr/>
          <p:nvPr/>
        </p:nvSpPr>
        <p:spPr>
          <a:xfrm>
            <a:off x="8418337" y="3492733"/>
            <a:ext cx="3773663" cy="3400132"/>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4"/>
          <p:cNvSpPr txBox="1">
            <a:spLocks noGrp="1"/>
          </p:cNvSpPr>
          <p:nvPr>
            <p:ph type="title"/>
          </p:nvPr>
        </p:nvSpPr>
        <p:spPr>
          <a:xfrm>
            <a:off x="822933" y="824868"/>
            <a:ext cx="10546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14"/>
          <p:cNvSpPr txBox="1">
            <a:spLocks noGrp="1"/>
          </p:cNvSpPr>
          <p:nvPr>
            <p:ph type="title" idx="2"/>
          </p:nvPr>
        </p:nvSpPr>
        <p:spPr>
          <a:xfrm>
            <a:off x="2570284" y="2453551"/>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6" name="Google Shape;246;p14"/>
          <p:cNvSpPr txBox="1">
            <a:spLocks noGrp="1"/>
          </p:cNvSpPr>
          <p:nvPr>
            <p:ph type="subTitle" idx="1"/>
          </p:nvPr>
        </p:nvSpPr>
        <p:spPr>
          <a:xfrm>
            <a:off x="2570285" y="2877057"/>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14"/>
          <p:cNvSpPr txBox="1">
            <a:spLocks noGrp="1"/>
          </p:cNvSpPr>
          <p:nvPr>
            <p:ph type="title" idx="3"/>
          </p:nvPr>
        </p:nvSpPr>
        <p:spPr>
          <a:xfrm>
            <a:off x="2570300" y="4153921"/>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14"/>
          <p:cNvSpPr txBox="1">
            <a:spLocks noGrp="1"/>
          </p:cNvSpPr>
          <p:nvPr>
            <p:ph type="subTitle" idx="4"/>
          </p:nvPr>
        </p:nvSpPr>
        <p:spPr>
          <a:xfrm>
            <a:off x="2570285" y="4577437"/>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14"/>
          <p:cNvSpPr txBox="1">
            <a:spLocks noGrp="1"/>
          </p:cNvSpPr>
          <p:nvPr>
            <p:ph type="title" idx="5"/>
          </p:nvPr>
        </p:nvSpPr>
        <p:spPr>
          <a:xfrm>
            <a:off x="7670832" y="2451007"/>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0" name="Google Shape;250;p14"/>
          <p:cNvSpPr txBox="1">
            <a:spLocks noGrp="1"/>
          </p:cNvSpPr>
          <p:nvPr>
            <p:ph type="subTitle" idx="6"/>
          </p:nvPr>
        </p:nvSpPr>
        <p:spPr>
          <a:xfrm>
            <a:off x="7670832" y="2874516"/>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14"/>
          <p:cNvSpPr txBox="1">
            <a:spLocks noGrp="1"/>
          </p:cNvSpPr>
          <p:nvPr>
            <p:ph type="title" idx="7"/>
          </p:nvPr>
        </p:nvSpPr>
        <p:spPr>
          <a:xfrm>
            <a:off x="7670832" y="4153929"/>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2" name="Google Shape;252;p14"/>
          <p:cNvSpPr txBox="1">
            <a:spLocks noGrp="1"/>
          </p:cNvSpPr>
          <p:nvPr>
            <p:ph type="subTitle" idx="8"/>
          </p:nvPr>
        </p:nvSpPr>
        <p:spPr>
          <a:xfrm>
            <a:off x="7670832" y="4577435"/>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14"/>
          <p:cNvSpPr txBox="1">
            <a:spLocks noGrp="1"/>
          </p:cNvSpPr>
          <p:nvPr>
            <p:ph type="title" idx="9" hasCustomPrompt="1"/>
          </p:nvPr>
        </p:nvSpPr>
        <p:spPr>
          <a:xfrm>
            <a:off x="1210500" y="2792200"/>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4" name="Google Shape;254;p14"/>
          <p:cNvSpPr txBox="1">
            <a:spLocks noGrp="1"/>
          </p:cNvSpPr>
          <p:nvPr>
            <p:ph type="title" idx="13" hasCustomPrompt="1"/>
          </p:nvPr>
        </p:nvSpPr>
        <p:spPr>
          <a:xfrm>
            <a:off x="1210500" y="4458167"/>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5" name="Google Shape;255;p14"/>
          <p:cNvSpPr txBox="1">
            <a:spLocks noGrp="1"/>
          </p:cNvSpPr>
          <p:nvPr>
            <p:ph type="title" idx="14" hasCustomPrompt="1"/>
          </p:nvPr>
        </p:nvSpPr>
        <p:spPr>
          <a:xfrm>
            <a:off x="6304733" y="2794633"/>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6" name="Google Shape;256;p14"/>
          <p:cNvSpPr txBox="1">
            <a:spLocks noGrp="1"/>
          </p:cNvSpPr>
          <p:nvPr>
            <p:ph type="title" idx="15" hasCustomPrompt="1"/>
          </p:nvPr>
        </p:nvSpPr>
        <p:spPr>
          <a:xfrm>
            <a:off x="6304733" y="4465533"/>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Tree>
    <p:extLst>
      <p:ext uri="{BB962C8B-B14F-4D97-AF65-F5344CB8AC3E}">
        <p14:creationId xmlns:p14="http://schemas.microsoft.com/office/powerpoint/2010/main" val="2407539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spTree>
      <p:nvGrpSpPr>
        <p:cNvPr id="1" name="Shape 241"/>
        <p:cNvGrpSpPr/>
        <p:nvPr/>
      </p:nvGrpSpPr>
      <p:grpSpPr>
        <a:xfrm>
          <a:off x="0" y="0"/>
          <a:ext cx="0" cy="0"/>
          <a:chOff x="0" y="0"/>
          <a:chExt cx="0" cy="0"/>
        </a:xfrm>
      </p:grpSpPr>
      <p:sp>
        <p:nvSpPr>
          <p:cNvPr id="7" name="Forme libre : forme 6">
            <a:extLst>
              <a:ext uri="{FF2B5EF4-FFF2-40B4-BE49-F238E27FC236}">
                <a16:creationId xmlns:a16="http://schemas.microsoft.com/office/drawing/2014/main" id="{788D0DF1-C1B7-4CB2-B23A-4A7E799B4A9A}"/>
              </a:ext>
            </a:extLst>
          </p:cNvPr>
          <p:cNvSpPr/>
          <p:nvPr/>
        </p:nvSpPr>
        <p:spPr>
          <a:xfrm>
            <a:off x="-27093" y="-57763"/>
            <a:ext cx="1338839" cy="1043544"/>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Forme libre : forme 7">
            <a:extLst>
              <a:ext uri="{FF2B5EF4-FFF2-40B4-BE49-F238E27FC236}">
                <a16:creationId xmlns:a16="http://schemas.microsoft.com/office/drawing/2014/main" id="{C057520B-83E8-4528-9450-A41ACB7A7219}"/>
              </a:ext>
            </a:extLst>
          </p:cNvPr>
          <p:cNvSpPr/>
          <p:nvPr/>
        </p:nvSpPr>
        <p:spPr>
          <a:xfrm>
            <a:off x="8418337" y="3492733"/>
            <a:ext cx="3773663" cy="3400132"/>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381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5BDB8-AE3F-CC57-C8A0-ABCEDA18E9C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FE91D767-5B9F-5529-A992-2BDC85568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0B92EB57-D839-0AD2-6B84-7AADEF0F6234}"/>
              </a:ext>
            </a:extLst>
          </p:cNvPr>
          <p:cNvSpPr>
            <a:spLocks noGrp="1"/>
          </p:cNvSpPr>
          <p:nvPr>
            <p:ph type="dt" sz="half" idx="10"/>
          </p:nvPr>
        </p:nvSpPr>
        <p:spPr/>
        <p:txBody>
          <a:bodyPr/>
          <a:lstStyle/>
          <a:p>
            <a:fld id="{AD6CA649-8A60-4387-A440-6D0F072D6ABF}" type="datetimeFigureOut">
              <a:rPr lang="fr-BE" smtClean="0"/>
              <a:t>31-01-26</a:t>
            </a:fld>
            <a:endParaRPr lang="fr-BE"/>
          </a:p>
        </p:txBody>
      </p:sp>
      <p:sp>
        <p:nvSpPr>
          <p:cNvPr id="5" name="Espace réservé du pied de page 4">
            <a:extLst>
              <a:ext uri="{FF2B5EF4-FFF2-40B4-BE49-F238E27FC236}">
                <a16:creationId xmlns:a16="http://schemas.microsoft.com/office/drawing/2014/main" id="{BE81C103-A904-F17E-C265-BE6B670F057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7EE4741-95AB-DDB1-1AFD-0450A6DE2A48}"/>
              </a:ext>
            </a:extLst>
          </p:cNvPr>
          <p:cNvSpPr>
            <a:spLocks noGrp="1"/>
          </p:cNvSpPr>
          <p:nvPr>
            <p:ph type="sldNum" sz="quarter" idx="12"/>
          </p:nvPr>
        </p:nvSpPr>
        <p:spPr/>
        <p:txBody>
          <a:bodyPr/>
          <a:lstStyle/>
          <a:p>
            <a:fld id="{451B1380-8B3B-4E87-B302-5BB1F6E3B7A7}" type="slidenum">
              <a:rPr lang="fr-BE" smtClean="0"/>
              <a:t>‹N°›</a:t>
            </a:fld>
            <a:endParaRPr lang="fr-BE"/>
          </a:p>
        </p:txBody>
      </p:sp>
    </p:spTree>
    <p:extLst>
      <p:ext uri="{BB962C8B-B14F-4D97-AF65-F5344CB8AC3E}">
        <p14:creationId xmlns:p14="http://schemas.microsoft.com/office/powerpoint/2010/main" val="4094068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3FEB2D-3EFF-6EF4-AA60-45F9BECE8619}"/>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B36F450-5287-C749-92F1-5E8ED3E08D6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C798177-C27A-DA18-8A91-C0ED5F2676AD}"/>
              </a:ext>
            </a:extLst>
          </p:cNvPr>
          <p:cNvSpPr>
            <a:spLocks noGrp="1"/>
          </p:cNvSpPr>
          <p:nvPr>
            <p:ph type="dt" sz="half" idx="10"/>
          </p:nvPr>
        </p:nvSpPr>
        <p:spPr/>
        <p:txBody>
          <a:bodyPr/>
          <a:lstStyle/>
          <a:p>
            <a:fld id="{AD6CA649-8A60-4387-A440-6D0F072D6ABF}" type="datetimeFigureOut">
              <a:rPr lang="fr-BE" smtClean="0"/>
              <a:t>31-01-26</a:t>
            </a:fld>
            <a:endParaRPr lang="fr-BE"/>
          </a:p>
        </p:txBody>
      </p:sp>
      <p:sp>
        <p:nvSpPr>
          <p:cNvPr id="5" name="Espace réservé du pied de page 4">
            <a:extLst>
              <a:ext uri="{FF2B5EF4-FFF2-40B4-BE49-F238E27FC236}">
                <a16:creationId xmlns:a16="http://schemas.microsoft.com/office/drawing/2014/main" id="{9500E52D-2681-EADE-FA80-85420782BE1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C8AD094-5D1D-C6F8-CC4A-91C082290482}"/>
              </a:ext>
            </a:extLst>
          </p:cNvPr>
          <p:cNvSpPr>
            <a:spLocks noGrp="1"/>
          </p:cNvSpPr>
          <p:nvPr>
            <p:ph type="sldNum" sz="quarter" idx="12"/>
          </p:nvPr>
        </p:nvSpPr>
        <p:spPr/>
        <p:txBody>
          <a:bodyPr/>
          <a:lstStyle/>
          <a:p>
            <a:fld id="{451B1380-8B3B-4E87-B302-5BB1F6E3B7A7}" type="slidenum">
              <a:rPr lang="fr-BE" smtClean="0"/>
              <a:t>‹N°›</a:t>
            </a:fld>
            <a:endParaRPr lang="fr-BE"/>
          </a:p>
        </p:txBody>
      </p:sp>
    </p:spTree>
    <p:extLst>
      <p:ext uri="{BB962C8B-B14F-4D97-AF65-F5344CB8AC3E}">
        <p14:creationId xmlns:p14="http://schemas.microsoft.com/office/powerpoint/2010/main" val="2648656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AB471F2E-1A55-42EA-969D-6C6C7E0A7321}"/>
              </a:ext>
            </a:extLst>
          </p:cNvPr>
          <p:cNvSpPr/>
          <p:nvPr userDrawn="1"/>
        </p:nvSpPr>
        <p:spPr>
          <a:xfrm>
            <a:off x="-20320" y="-43323"/>
            <a:ext cx="1721448" cy="1300835"/>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endParaRPr lang="fr-BE"/>
          </a:p>
        </p:txBody>
      </p:sp>
      <p:sp>
        <p:nvSpPr>
          <p:cNvPr id="8" name="Forme libre : forme 7">
            <a:extLst>
              <a:ext uri="{FF2B5EF4-FFF2-40B4-BE49-F238E27FC236}">
                <a16:creationId xmlns:a16="http://schemas.microsoft.com/office/drawing/2014/main" id="{DCDFD262-7EC5-41E4-9666-9AEC94144DC5}"/>
              </a:ext>
            </a:extLst>
          </p:cNvPr>
          <p:cNvSpPr/>
          <p:nvPr userDrawn="1"/>
        </p:nvSpPr>
        <p:spPr>
          <a:xfrm>
            <a:off x="7886700" y="2619549"/>
            <a:ext cx="4305300" cy="4238451"/>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endParaRPr lang="fr-BE"/>
          </a:p>
        </p:txBody>
      </p:sp>
      <p:pic>
        <p:nvPicPr>
          <p:cNvPr id="9" name="Image 8">
            <a:extLst>
              <a:ext uri="{FF2B5EF4-FFF2-40B4-BE49-F238E27FC236}">
                <a16:creationId xmlns:a16="http://schemas.microsoft.com/office/drawing/2014/main" id="{DC0F4CF7-0B9A-4F09-90D5-5699133D0D8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320" y="5633771"/>
            <a:ext cx="1361440" cy="722579"/>
          </a:xfrm>
          <a:prstGeom prst="rect">
            <a:avLst/>
          </a:prstGeom>
        </p:spPr>
      </p:pic>
    </p:spTree>
    <p:custDataLst>
      <p:tags r:id="rId1"/>
    </p:custDataLst>
    <p:extLst>
      <p:ext uri="{BB962C8B-B14F-4D97-AF65-F5344CB8AC3E}">
        <p14:creationId xmlns:p14="http://schemas.microsoft.com/office/powerpoint/2010/main" val="31927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rgbClr val="FFC244"/>
        </a:solidFill>
        <a:effectLst/>
      </p:bgPr>
    </p:bg>
    <p:spTree>
      <p:nvGrpSpPr>
        <p:cNvPr id="1" name="Shape 8"/>
        <p:cNvGrpSpPr/>
        <p:nvPr/>
      </p:nvGrpSpPr>
      <p:grpSpPr>
        <a:xfrm>
          <a:off x="0" y="0"/>
          <a:ext cx="0" cy="0"/>
          <a:chOff x="0" y="0"/>
          <a:chExt cx="0" cy="0"/>
        </a:xfrm>
      </p:grpSpPr>
      <p:sp>
        <p:nvSpPr>
          <p:cNvPr id="9" name="Google Shape;9;p2"/>
          <p:cNvSpPr/>
          <p:nvPr/>
        </p:nvSpPr>
        <p:spPr>
          <a:xfrm>
            <a:off x="0" y="-77410"/>
            <a:ext cx="12192067" cy="6935539"/>
          </a:xfrm>
          <a:custGeom>
            <a:avLst/>
            <a:gdLst/>
            <a:ahLst/>
            <a:cxnLst/>
            <a:rect l="l" t="t" r="r" b="b"/>
            <a:pathLst>
              <a:path w="312724" h="28721" extrusionOk="0">
                <a:moveTo>
                  <a:pt x="0" y="0"/>
                </a:moveTo>
                <a:lnTo>
                  <a:pt x="0" y="28721"/>
                </a:lnTo>
                <a:lnTo>
                  <a:pt x="312724" y="28721"/>
                </a:lnTo>
                <a:lnTo>
                  <a:pt x="312724"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816459" y="3619367"/>
            <a:ext cx="5140400" cy="561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ctrTitle"/>
          </p:nvPr>
        </p:nvSpPr>
        <p:spPr>
          <a:xfrm>
            <a:off x="739465" y="1345600"/>
            <a:ext cx="5016000" cy="1210800"/>
          </a:xfrm>
          <a:prstGeom prst="rect">
            <a:avLst/>
          </a:prstGeom>
          <a:noFill/>
          <a:ln>
            <a:noFill/>
          </a:ln>
        </p:spPr>
        <p:txBody>
          <a:bodyPr spcFirstLastPara="1" wrap="square" lIns="91425" tIns="91425" rIns="91425" bIns="91425" anchor="ctr" anchorCtr="0">
            <a:noAutofit/>
          </a:bodyPr>
          <a:lstStyle>
            <a:lvl1pPr lvl="0" algn="l">
              <a:lnSpc>
                <a:spcPct val="80000"/>
              </a:lnSpc>
              <a:spcBef>
                <a:spcPts val="0"/>
              </a:spcBef>
              <a:spcAft>
                <a:spcPts val="0"/>
              </a:spcAft>
              <a:buClr>
                <a:schemeClr val="lt2"/>
              </a:buClr>
              <a:buSzPts val="3300"/>
              <a:buNone/>
              <a:defRPr sz="9333">
                <a:solidFill>
                  <a:schemeClr val="dk1"/>
                </a:solidFill>
              </a:defRPr>
            </a:lvl1pPr>
            <a:lvl2pPr lvl="1" algn="ctr">
              <a:lnSpc>
                <a:spcPct val="80000"/>
              </a:lnSpc>
              <a:spcBef>
                <a:spcPts val="0"/>
              </a:spcBef>
              <a:spcAft>
                <a:spcPts val="0"/>
              </a:spcAft>
              <a:buClr>
                <a:schemeClr val="accent4"/>
              </a:buClr>
              <a:buSzPts val="3500"/>
              <a:buNone/>
              <a:defRPr sz="4667">
                <a:solidFill>
                  <a:schemeClr val="accent4"/>
                </a:solidFill>
              </a:defRPr>
            </a:lvl2pPr>
            <a:lvl3pPr lvl="2" algn="ctr">
              <a:lnSpc>
                <a:spcPct val="80000"/>
              </a:lnSpc>
              <a:spcBef>
                <a:spcPts val="0"/>
              </a:spcBef>
              <a:spcAft>
                <a:spcPts val="0"/>
              </a:spcAft>
              <a:buClr>
                <a:schemeClr val="accent4"/>
              </a:buClr>
              <a:buSzPts val="3500"/>
              <a:buNone/>
              <a:defRPr sz="4667">
                <a:solidFill>
                  <a:schemeClr val="accent4"/>
                </a:solidFill>
              </a:defRPr>
            </a:lvl3pPr>
            <a:lvl4pPr lvl="3" algn="ctr">
              <a:lnSpc>
                <a:spcPct val="80000"/>
              </a:lnSpc>
              <a:spcBef>
                <a:spcPts val="0"/>
              </a:spcBef>
              <a:spcAft>
                <a:spcPts val="0"/>
              </a:spcAft>
              <a:buClr>
                <a:schemeClr val="accent4"/>
              </a:buClr>
              <a:buSzPts val="3500"/>
              <a:buNone/>
              <a:defRPr sz="4667">
                <a:solidFill>
                  <a:schemeClr val="accent4"/>
                </a:solidFill>
              </a:defRPr>
            </a:lvl4pPr>
            <a:lvl5pPr lvl="4" algn="ctr">
              <a:lnSpc>
                <a:spcPct val="80000"/>
              </a:lnSpc>
              <a:spcBef>
                <a:spcPts val="0"/>
              </a:spcBef>
              <a:spcAft>
                <a:spcPts val="0"/>
              </a:spcAft>
              <a:buClr>
                <a:schemeClr val="accent4"/>
              </a:buClr>
              <a:buSzPts val="3500"/>
              <a:buNone/>
              <a:defRPr sz="4667">
                <a:solidFill>
                  <a:schemeClr val="accent4"/>
                </a:solidFill>
              </a:defRPr>
            </a:lvl5pPr>
            <a:lvl6pPr lvl="5" algn="ctr">
              <a:lnSpc>
                <a:spcPct val="80000"/>
              </a:lnSpc>
              <a:spcBef>
                <a:spcPts val="0"/>
              </a:spcBef>
              <a:spcAft>
                <a:spcPts val="0"/>
              </a:spcAft>
              <a:buClr>
                <a:schemeClr val="accent4"/>
              </a:buClr>
              <a:buSzPts val="3500"/>
              <a:buNone/>
              <a:defRPr sz="4667">
                <a:solidFill>
                  <a:schemeClr val="accent4"/>
                </a:solidFill>
              </a:defRPr>
            </a:lvl6pPr>
            <a:lvl7pPr lvl="6" algn="ctr">
              <a:lnSpc>
                <a:spcPct val="80000"/>
              </a:lnSpc>
              <a:spcBef>
                <a:spcPts val="0"/>
              </a:spcBef>
              <a:spcAft>
                <a:spcPts val="0"/>
              </a:spcAft>
              <a:buClr>
                <a:schemeClr val="accent4"/>
              </a:buClr>
              <a:buSzPts val="3500"/>
              <a:buNone/>
              <a:defRPr sz="4667">
                <a:solidFill>
                  <a:schemeClr val="accent4"/>
                </a:solidFill>
              </a:defRPr>
            </a:lvl7pPr>
            <a:lvl8pPr lvl="7" algn="ctr">
              <a:lnSpc>
                <a:spcPct val="80000"/>
              </a:lnSpc>
              <a:spcBef>
                <a:spcPts val="0"/>
              </a:spcBef>
              <a:spcAft>
                <a:spcPts val="0"/>
              </a:spcAft>
              <a:buClr>
                <a:schemeClr val="accent4"/>
              </a:buClr>
              <a:buSzPts val="3500"/>
              <a:buNone/>
              <a:defRPr sz="4667">
                <a:solidFill>
                  <a:schemeClr val="accent4"/>
                </a:solidFill>
              </a:defRPr>
            </a:lvl8pPr>
            <a:lvl9pPr lvl="8" algn="ctr">
              <a:lnSpc>
                <a:spcPct val="80000"/>
              </a:lnSpc>
              <a:spcBef>
                <a:spcPts val="0"/>
              </a:spcBef>
              <a:spcAft>
                <a:spcPts val="0"/>
              </a:spcAft>
              <a:buClr>
                <a:schemeClr val="accent4"/>
              </a:buClr>
              <a:buSzPts val="3500"/>
              <a:buNone/>
              <a:defRPr sz="4667">
                <a:solidFill>
                  <a:schemeClr val="accent4"/>
                </a:solidFill>
              </a:defRPr>
            </a:lvl9pPr>
          </a:lstStyle>
          <a:p>
            <a:endParaRPr/>
          </a:p>
        </p:txBody>
      </p:sp>
      <p:sp>
        <p:nvSpPr>
          <p:cNvPr id="12" name="Google Shape;12;p2"/>
          <p:cNvSpPr txBox="1">
            <a:spLocks noGrp="1"/>
          </p:cNvSpPr>
          <p:nvPr>
            <p:ph type="ctrTitle" idx="2"/>
          </p:nvPr>
        </p:nvSpPr>
        <p:spPr>
          <a:xfrm>
            <a:off x="843499" y="2602733"/>
            <a:ext cx="4924800" cy="1083200"/>
          </a:xfrm>
          <a:prstGeom prst="rect">
            <a:avLst/>
          </a:prstGeom>
          <a:noFill/>
          <a:ln>
            <a:noFill/>
          </a:ln>
        </p:spPr>
        <p:txBody>
          <a:bodyPr spcFirstLastPara="1" wrap="square" lIns="91425" tIns="91425" rIns="91425" bIns="91425" anchor="ctr" anchorCtr="0">
            <a:noAutofit/>
          </a:bodyPr>
          <a:lstStyle>
            <a:lvl1pPr lvl="0" algn="l" rtl="0">
              <a:lnSpc>
                <a:spcPct val="80000"/>
              </a:lnSpc>
              <a:spcBef>
                <a:spcPts val="0"/>
              </a:spcBef>
              <a:spcAft>
                <a:spcPts val="0"/>
              </a:spcAft>
              <a:buClr>
                <a:schemeClr val="lt2"/>
              </a:buClr>
              <a:buSzPts val="3300"/>
              <a:buNone/>
              <a:defRPr sz="9333">
                <a:solidFill>
                  <a:schemeClr val="dk1"/>
                </a:solidFill>
              </a:defRPr>
            </a:lvl1pPr>
            <a:lvl2pPr lvl="1" algn="ctr" rtl="0">
              <a:lnSpc>
                <a:spcPct val="80000"/>
              </a:lnSpc>
              <a:spcBef>
                <a:spcPts val="0"/>
              </a:spcBef>
              <a:spcAft>
                <a:spcPts val="0"/>
              </a:spcAft>
              <a:buClr>
                <a:schemeClr val="accent4"/>
              </a:buClr>
              <a:buSzPts val="3500"/>
              <a:buNone/>
              <a:defRPr sz="4667">
                <a:solidFill>
                  <a:schemeClr val="accent4"/>
                </a:solidFill>
              </a:defRPr>
            </a:lvl2pPr>
            <a:lvl3pPr lvl="2" algn="ctr" rtl="0">
              <a:lnSpc>
                <a:spcPct val="80000"/>
              </a:lnSpc>
              <a:spcBef>
                <a:spcPts val="0"/>
              </a:spcBef>
              <a:spcAft>
                <a:spcPts val="0"/>
              </a:spcAft>
              <a:buClr>
                <a:schemeClr val="accent4"/>
              </a:buClr>
              <a:buSzPts val="3500"/>
              <a:buNone/>
              <a:defRPr sz="4667">
                <a:solidFill>
                  <a:schemeClr val="accent4"/>
                </a:solidFill>
              </a:defRPr>
            </a:lvl3pPr>
            <a:lvl4pPr lvl="3" algn="ctr" rtl="0">
              <a:lnSpc>
                <a:spcPct val="80000"/>
              </a:lnSpc>
              <a:spcBef>
                <a:spcPts val="0"/>
              </a:spcBef>
              <a:spcAft>
                <a:spcPts val="0"/>
              </a:spcAft>
              <a:buClr>
                <a:schemeClr val="accent4"/>
              </a:buClr>
              <a:buSzPts val="3500"/>
              <a:buNone/>
              <a:defRPr sz="4667">
                <a:solidFill>
                  <a:schemeClr val="accent4"/>
                </a:solidFill>
              </a:defRPr>
            </a:lvl4pPr>
            <a:lvl5pPr lvl="4" algn="ctr" rtl="0">
              <a:lnSpc>
                <a:spcPct val="80000"/>
              </a:lnSpc>
              <a:spcBef>
                <a:spcPts val="0"/>
              </a:spcBef>
              <a:spcAft>
                <a:spcPts val="0"/>
              </a:spcAft>
              <a:buClr>
                <a:schemeClr val="accent4"/>
              </a:buClr>
              <a:buSzPts val="3500"/>
              <a:buNone/>
              <a:defRPr sz="4667">
                <a:solidFill>
                  <a:schemeClr val="accent4"/>
                </a:solidFill>
              </a:defRPr>
            </a:lvl5pPr>
            <a:lvl6pPr lvl="5" algn="ctr" rtl="0">
              <a:lnSpc>
                <a:spcPct val="80000"/>
              </a:lnSpc>
              <a:spcBef>
                <a:spcPts val="0"/>
              </a:spcBef>
              <a:spcAft>
                <a:spcPts val="0"/>
              </a:spcAft>
              <a:buClr>
                <a:schemeClr val="accent4"/>
              </a:buClr>
              <a:buSzPts val="3500"/>
              <a:buNone/>
              <a:defRPr sz="4667">
                <a:solidFill>
                  <a:schemeClr val="accent4"/>
                </a:solidFill>
              </a:defRPr>
            </a:lvl6pPr>
            <a:lvl7pPr lvl="6" algn="ctr" rtl="0">
              <a:lnSpc>
                <a:spcPct val="80000"/>
              </a:lnSpc>
              <a:spcBef>
                <a:spcPts val="0"/>
              </a:spcBef>
              <a:spcAft>
                <a:spcPts val="0"/>
              </a:spcAft>
              <a:buClr>
                <a:schemeClr val="accent4"/>
              </a:buClr>
              <a:buSzPts val="3500"/>
              <a:buNone/>
              <a:defRPr sz="4667">
                <a:solidFill>
                  <a:schemeClr val="accent4"/>
                </a:solidFill>
              </a:defRPr>
            </a:lvl7pPr>
            <a:lvl8pPr lvl="7" algn="ctr" rtl="0">
              <a:lnSpc>
                <a:spcPct val="80000"/>
              </a:lnSpc>
              <a:spcBef>
                <a:spcPts val="0"/>
              </a:spcBef>
              <a:spcAft>
                <a:spcPts val="0"/>
              </a:spcAft>
              <a:buClr>
                <a:schemeClr val="accent4"/>
              </a:buClr>
              <a:buSzPts val="3500"/>
              <a:buNone/>
              <a:defRPr sz="4667">
                <a:solidFill>
                  <a:schemeClr val="accent4"/>
                </a:solidFill>
              </a:defRPr>
            </a:lvl8pPr>
            <a:lvl9pPr lvl="8" algn="ctr" rtl="0">
              <a:lnSpc>
                <a:spcPct val="80000"/>
              </a:lnSpc>
              <a:spcBef>
                <a:spcPts val="0"/>
              </a:spcBef>
              <a:spcAft>
                <a:spcPts val="0"/>
              </a:spcAft>
              <a:buClr>
                <a:schemeClr val="accent4"/>
              </a:buClr>
              <a:buSzPts val="3500"/>
              <a:buNone/>
              <a:defRPr sz="4667">
                <a:solidFill>
                  <a:schemeClr val="accent4"/>
                </a:solidFill>
              </a:defRPr>
            </a:lvl9pPr>
          </a:lstStyle>
          <a:p>
            <a:endParaRPr/>
          </a:p>
        </p:txBody>
      </p:sp>
      <p:grpSp>
        <p:nvGrpSpPr>
          <p:cNvPr id="13" name="Google Shape;13;p2"/>
          <p:cNvGrpSpPr/>
          <p:nvPr/>
        </p:nvGrpSpPr>
        <p:grpSpPr>
          <a:xfrm>
            <a:off x="-5151047" y="-2822486"/>
            <a:ext cx="15833560" cy="11324999"/>
            <a:chOff x="-3799410" y="-1948260"/>
            <a:chExt cx="11405969" cy="8083126"/>
          </a:xfrm>
        </p:grpSpPr>
        <p:sp>
          <p:nvSpPr>
            <p:cNvPr id="14" name="Google Shape;14;p2"/>
            <p:cNvSpPr/>
            <p:nvPr/>
          </p:nvSpPr>
          <p:spPr>
            <a:xfrm>
              <a:off x="-144854" y="-1759588"/>
              <a:ext cx="7751413" cy="7894454"/>
            </a:xfrm>
            <a:custGeom>
              <a:avLst/>
              <a:gdLst/>
              <a:ahLst/>
              <a:cxnLst/>
              <a:rect l="l" t="t" r="r" b="b"/>
              <a:pathLst>
                <a:path w="192672" h="208517" extrusionOk="0">
                  <a:moveTo>
                    <a:pt x="0" y="1"/>
                  </a:moveTo>
                  <a:lnTo>
                    <a:pt x="0" y="188035"/>
                  </a:lnTo>
                  <a:cubicBezTo>
                    <a:pt x="14638" y="187669"/>
                    <a:pt x="29317" y="181548"/>
                    <a:pt x="43603" y="181548"/>
                  </a:cubicBezTo>
                  <a:cubicBezTo>
                    <a:pt x="47548" y="181548"/>
                    <a:pt x="51464" y="182015"/>
                    <a:pt x="55340" y="183198"/>
                  </a:cubicBezTo>
                  <a:cubicBezTo>
                    <a:pt x="68850" y="187335"/>
                    <a:pt x="78090" y="199110"/>
                    <a:pt x="88897" y="208517"/>
                  </a:cubicBezTo>
                  <a:lnTo>
                    <a:pt x="148974" y="208517"/>
                  </a:lnTo>
                  <a:cubicBezTo>
                    <a:pt x="149074" y="208417"/>
                    <a:pt x="149140" y="208350"/>
                    <a:pt x="149174" y="208250"/>
                  </a:cubicBezTo>
                  <a:cubicBezTo>
                    <a:pt x="160582" y="195674"/>
                    <a:pt x="162617" y="175526"/>
                    <a:pt x="154010" y="160883"/>
                  </a:cubicBezTo>
                  <a:cubicBezTo>
                    <a:pt x="149807" y="153777"/>
                    <a:pt x="143570" y="148140"/>
                    <a:pt x="138800" y="141369"/>
                  </a:cubicBezTo>
                  <a:cubicBezTo>
                    <a:pt x="134063" y="134630"/>
                    <a:pt x="130827" y="125824"/>
                    <a:pt x="133896" y="118119"/>
                  </a:cubicBezTo>
                  <a:cubicBezTo>
                    <a:pt x="139066" y="105109"/>
                    <a:pt x="157847" y="103508"/>
                    <a:pt x="165919" y="92000"/>
                  </a:cubicBezTo>
                  <a:cubicBezTo>
                    <a:pt x="169688" y="86596"/>
                    <a:pt x="170522" y="79724"/>
                    <a:pt x="171123" y="73120"/>
                  </a:cubicBezTo>
                  <a:cubicBezTo>
                    <a:pt x="171690" y="66548"/>
                    <a:pt x="172190" y="59710"/>
                    <a:pt x="175492" y="53939"/>
                  </a:cubicBezTo>
                  <a:cubicBezTo>
                    <a:pt x="178268" y="49118"/>
                    <a:pt x="184105" y="44579"/>
                    <a:pt x="189600" y="44579"/>
                  </a:cubicBezTo>
                  <a:cubicBezTo>
                    <a:pt x="190644" y="44579"/>
                    <a:pt x="191676" y="44743"/>
                    <a:pt x="192671" y="45100"/>
                  </a:cubicBezTo>
                  <a:cubicBezTo>
                    <a:pt x="189512" y="42123"/>
                    <a:pt x="185065" y="41211"/>
                    <a:pt x="180627" y="41211"/>
                  </a:cubicBezTo>
                  <a:cubicBezTo>
                    <a:pt x="179395" y="41211"/>
                    <a:pt x="178163" y="41281"/>
                    <a:pt x="176960" y="41397"/>
                  </a:cubicBezTo>
                  <a:cubicBezTo>
                    <a:pt x="172981" y="41780"/>
                    <a:pt x="168968" y="42560"/>
                    <a:pt x="165019" y="42560"/>
                  </a:cubicBezTo>
                  <a:cubicBezTo>
                    <a:pt x="163472" y="42560"/>
                    <a:pt x="161936" y="42441"/>
                    <a:pt x="160415" y="42131"/>
                  </a:cubicBezTo>
                  <a:cubicBezTo>
                    <a:pt x="151008" y="40263"/>
                    <a:pt x="144404" y="31690"/>
                    <a:pt x="140768" y="22850"/>
                  </a:cubicBezTo>
                  <a:cubicBezTo>
                    <a:pt x="137732" y="15412"/>
                    <a:pt x="136131" y="7506"/>
                    <a:pt x="133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1970386">
              <a:off x="-3799410" y="-1948260"/>
              <a:ext cx="7617171" cy="2966156"/>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8" name="Image 17">
            <a:extLst>
              <a:ext uri="{FF2B5EF4-FFF2-40B4-BE49-F238E27FC236}">
                <a16:creationId xmlns:a16="http://schemas.microsoft.com/office/drawing/2014/main" id="{F395CEC6-A2D5-44B2-B7EA-8686167E6CFC}"/>
              </a:ext>
            </a:extLst>
          </p:cNvPr>
          <p:cNvPicPr>
            <a:picLocks noChangeAspect="1"/>
          </p:cNvPicPr>
          <p:nvPr userDrawn="1"/>
        </p:nvPicPr>
        <p:blipFill>
          <a:blip r:embed="rId2"/>
          <a:stretch>
            <a:fillRect/>
          </a:stretch>
        </p:blipFill>
        <p:spPr>
          <a:xfrm>
            <a:off x="365760" y="5327488"/>
            <a:ext cx="1907325" cy="1012305"/>
          </a:xfrm>
          <a:prstGeom prst="rect">
            <a:avLst/>
          </a:prstGeom>
        </p:spPr>
      </p:pic>
    </p:spTree>
    <p:extLst>
      <p:ext uri="{BB962C8B-B14F-4D97-AF65-F5344CB8AC3E}">
        <p14:creationId xmlns:p14="http://schemas.microsoft.com/office/powerpoint/2010/main" val="3904278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rgbClr val="49C5B6"/>
        </a:solidFill>
        <a:effectLst/>
      </p:bgPr>
    </p:bg>
    <p:spTree>
      <p:nvGrpSpPr>
        <p:cNvPr id="1" name="Shape 18"/>
        <p:cNvGrpSpPr/>
        <p:nvPr/>
      </p:nvGrpSpPr>
      <p:grpSpPr>
        <a:xfrm>
          <a:off x="0" y="0"/>
          <a:ext cx="0" cy="0"/>
          <a:chOff x="0" y="0"/>
          <a:chExt cx="0" cy="0"/>
        </a:xfrm>
      </p:grpSpPr>
      <p:grpSp>
        <p:nvGrpSpPr>
          <p:cNvPr id="19" name="Google Shape;19;p3"/>
          <p:cNvGrpSpPr/>
          <p:nvPr userDrawn="1"/>
        </p:nvGrpSpPr>
        <p:grpSpPr>
          <a:xfrm>
            <a:off x="-1568753" y="-1662084"/>
            <a:ext cx="7960028" cy="10724040"/>
            <a:chOff x="-171450" y="-1449763"/>
            <a:chExt cx="6716458" cy="8043030"/>
          </a:xfrm>
        </p:grpSpPr>
        <p:sp>
          <p:nvSpPr>
            <p:cNvPr id="20" name="Google Shape;20;p3"/>
            <p:cNvSpPr/>
            <p:nvPr/>
          </p:nvSpPr>
          <p:spPr>
            <a:xfrm rot="9607597">
              <a:off x="1714729" y="-1449763"/>
              <a:ext cx="4830279" cy="8043030"/>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userDrawn="1"/>
          </p:nvSpPr>
          <p:spPr>
            <a:xfrm>
              <a:off x="-171450" y="-247650"/>
              <a:ext cx="4419600" cy="575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3"/>
          <p:cNvGrpSpPr/>
          <p:nvPr/>
        </p:nvGrpSpPr>
        <p:grpSpPr>
          <a:xfrm rot="900000">
            <a:off x="-1120643" y="-2277074"/>
            <a:ext cx="14433289" cy="9129351"/>
            <a:chOff x="248522" y="-639936"/>
            <a:chExt cx="10301644" cy="6516001"/>
          </a:xfrm>
        </p:grpSpPr>
        <p:sp>
          <p:nvSpPr>
            <p:cNvPr id="23" name="Google Shape;23;p3"/>
            <p:cNvSpPr/>
            <p:nvPr/>
          </p:nvSpPr>
          <p:spPr>
            <a:xfrm>
              <a:off x="248522" y="4441165"/>
              <a:ext cx="2752500" cy="1434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13411963">
              <a:off x="7733900" y="-639936"/>
              <a:ext cx="2816266" cy="1930372"/>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3"/>
          <p:cNvSpPr txBox="1">
            <a:spLocks noGrp="1"/>
          </p:cNvSpPr>
          <p:nvPr>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1" name="Google Shape;41;p3"/>
          <p:cNvSpPr txBox="1">
            <a:spLocks noGrp="1"/>
          </p:cNvSpPr>
          <p:nvPr>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pic>
        <p:nvPicPr>
          <p:cNvPr id="11" name="Image 10">
            <a:extLst>
              <a:ext uri="{FF2B5EF4-FFF2-40B4-BE49-F238E27FC236}">
                <a16:creationId xmlns:a16="http://schemas.microsoft.com/office/drawing/2014/main" id="{D3E252FF-E2BC-409E-9304-1279D0A199DD}"/>
              </a:ext>
            </a:extLst>
          </p:cNvPr>
          <p:cNvPicPr>
            <a:picLocks noChangeAspect="1"/>
          </p:cNvPicPr>
          <p:nvPr userDrawn="1"/>
        </p:nvPicPr>
        <p:blipFill>
          <a:blip r:embed="rId2"/>
          <a:stretch>
            <a:fillRect/>
          </a:stretch>
        </p:blipFill>
        <p:spPr>
          <a:xfrm>
            <a:off x="365760" y="5327488"/>
            <a:ext cx="1907325" cy="1012305"/>
          </a:xfrm>
          <a:prstGeom prst="rect">
            <a:avLst/>
          </a:prstGeom>
        </p:spPr>
      </p:pic>
    </p:spTree>
    <p:extLst>
      <p:ext uri="{BB962C8B-B14F-4D97-AF65-F5344CB8AC3E}">
        <p14:creationId xmlns:p14="http://schemas.microsoft.com/office/powerpoint/2010/main" val="1455676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19"/>
        <p:cNvGrpSpPr/>
        <p:nvPr/>
      </p:nvGrpSpPr>
      <p:grpSpPr>
        <a:xfrm>
          <a:off x="0" y="0"/>
          <a:ext cx="0" cy="0"/>
          <a:chOff x="0" y="0"/>
          <a:chExt cx="0" cy="0"/>
        </a:xfrm>
      </p:grpSpPr>
      <p:sp>
        <p:nvSpPr>
          <p:cNvPr id="220" name="Google Shape;220;p11"/>
          <p:cNvSpPr txBox="1">
            <a:spLocks noGrp="1"/>
          </p:cNvSpPr>
          <p:nvPr>
            <p:ph type="body" idx="1"/>
          </p:nvPr>
        </p:nvSpPr>
        <p:spPr>
          <a:xfrm>
            <a:off x="2094933" y="2997367"/>
            <a:ext cx="8002000" cy="8632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4000"/>
              <a:buFont typeface="Montserrat"/>
              <a:buNone/>
              <a:defRPr sz="5333" b="1">
                <a:latin typeface="Montserrat"/>
                <a:ea typeface="Montserrat"/>
                <a:cs typeface="Montserrat"/>
                <a:sym typeface="Montserrat"/>
              </a:defRPr>
            </a:lvl1pPr>
          </a:lstStyle>
          <a:p>
            <a:endParaRPr/>
          </a:p>
        </p:txBody>
      </p:sp>
      <p:pic>
        <p:nvPicPr>
          <p:cNvPr id="4" name="Image 3">
            <a:extLst>
              <a:ext uri="{FF2B5EF4-FFF2-40B4-BE49-F238E27FC236}">
                <a16:creationId xmlns:a16="http://schemas.microsoft.com/office/drawing/2014/main" id="{AD887D09-C81D-42C0-A5FC-DE076A848C21}"/>
              </a:ext>
            </a:extLst>
          </p:cNvPr>
          <p:cNvPicPr>
            <a:picLocks noChangeAspect="1"/>
          </p:cNvPicPr>
          <p:nvPr userDrawn="1"/>
        </p:nvPicPr>
        <p:blipFill>
          <a:blip r:embed="rId2"/>
          <a:stretch>
            <a:fillRect/>
          </a:stretch>
        </p:blipFill>
        <p:spPr>
          <a:xfrm>
            <a:off x="365760" y="5327488"/>
            <a:ext cx="1907325" cy="1012305"/>
          </a:xfrm>
          <a:prstGeom prst="rect">
            <a:avLst/>
          </a:prstGeom>
        </p:spPr>
      </p:pic>
    </p:spTree>
    <p:extLst>
      <p:ext uri="{BB962C8B-B14F-4D97-AF65-F5344CB8AC3E}">
        <p14:creationId xmlns:p14="http://schemas.microsoft.com/office/powerpoint/2010/main" val="843046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1"/>
        <p:cNvGrpSpPr/>
        <p:nvPr/>
      </p:nvGrpSpPr>
      <p:grpSpPr>
        <a:xfrm>
          <a:off x="0" y="0"/>
          <a:ext cx="0" cy="0"/>
          <a:chOff x="0" y="0"/>
          <a:chExt cx="0" cy="0"/>
        </a:xfrm>
      </p:grpSpPr>
      <p:pic>
        <p:nvPicPr>
          <p:cNvPr id="18" name="Image 17">
            <a:extLst>
              <a:ext uri="{FF2B5EF4-FFF2-40B4-BE49-F238E27FC236}">
                <a16:creationId xmlns:a16="http://schemas.microsoft.com/office/drawing/2014/main" id="{3284CF0B-6613-4232-8C54-11DCC313F467}"/>
              </a:ext>
            </a:extLst>
          </p:cNvPr>
          <p:cNvPicPr>
            <a:picLocks noChangeAspect="1"/>
          </p:cNvPicPr>
          <p:nvPr userDrawn="1"/>
        </p:nvPicPr>
        <p:blipFill>
          <a:blip r:embed="rId2"/>
          <a:stretch>
            <a:fillRect/>
          </a:stretch>
        </p:blipFill>
        <p:spPr>
          <a:xfrm>
            <a:off x="365760" y="5327488"/>
            <a:ext cx="1907325" cy="1012305"/>
          </a:xfrm>
          <a:prstGeom prst="rect">
            <a:avLst/>
          </a:prstGeom>
        </p:spPr>
      </p:pic>
      <p:sp>
        <p:nvSpPr>
          <p:cNvPr id="242" name="Google Shape;242;p14"/>
          <p:cNvSpPr/>
          <p:nvPr/>
        </p:nvSpPr>
        <p:spPr>
          <a:xfrm>
            <a:off x="-5741733" y="-2173233"/>
            <a:ext cx="8071264" cy="509424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rgbClr val="FFC2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rot="715115">
            <a:off x="8283642" y="3441697"/>
            <a:ext cx="7156228" cy="5787939"/>
          </a:xfrm>
          <a:custGeom>
            <a:avLst/>
            <a:gdLst/>
            <a:ahLst/>
            <a:cxnLst/>
            <a:rect l="l" t="t" r="r" b="b"/>
            <a:pathLst>
              <a:path w="79758" h="80817" extrusionOk="0">
                <a:moveTo>
                  <a:pt x="48464" y="1"/>
                </a:moveTo>
                <a:cubicBezTo>
                  <a:pt x="44157" y="1"/>
                  <a:pt x="39941" y="1162"/>
                  <a:pt x="36560" y="3813"/>
                </a:cubicBezTo>
                <a:cubicBezTo>
                  <a:pt x="28721" y="9984"/>
                  <a:pt x="31490" y="18057"/>
                  <a:pt x="34125" y="25796"/>
                </a:cubicBezTo>
                <a:cubicBezTo>
                  <a:pt x="37127" y="34402"/>
                  <a:pt x="32891" y="39639"/>
                  <a:pt x="25219" y="44676"/>
                </a:cubicBezTo>
                <a:cubicBezTo>
                  <a:pt x="19215" y="48645"/>
                  <a:pt x="12343" y="51514"/>
                  <a:pt x="7373" y="56718"/>
                </a:cubicBezTo>
                <a:cubicBezTo>
                  <a:pt x="2436" y="61922"/>
                  <a:pt x="1" y="70661"/>
                  <a:pt x="4504" y="76265"/>
                </a:cubicBezTo>
                <a:cubicBezTo>
                  <a:pt x="7050" y="79412"/>
                  <a:pt x="11214" y="80817"/>
                  <a:pt x="15315" y="80817"/>
                </a:cubicBezTo>
                <a:cubicBezTo>
                  <a:pt x="15997" y="80817"/>
                  <a:pt x="16676" y="80778"/>
                  <a:pt x="17347" y="80702"/>
                </a:cubicBezTo>
                <a:cubicBezTo>
                  <a:pt x="22050" y="80168"/>
                  <a:pt x="26386" y="78066"/>
                  <a:pt x="30656" y="76032"/>
                </a:cubicBezTo>
                <a:cubicBezTo>
                  <a:pt x="37661" y="72663"/>
                  <a:pt x="44633" y="69260"/>
                  <a:pt x="51638" y="65891"/>
                </a:cubicBezTo>
                <a:cubicBezTo>
                  <a:pt x="57408" y="63089"/>
                  <a:pt x="63346" y="60220"/>
                  <a:pt x="68083" y="55817"/>
                </a:cubicBezTo>
                <a:cubicBezTo>
                  <a:pt x="75888" y="48545"/>
                  <a:pt x="79758" y="37337"/>
                  <a:pt x="78057" y="26830"/>
                </a:cubicBezTo>
                <a:cubicBezTo>
                  <a:pt x="76355" y="16322"/>
                  <a:pt x="69150" y="6849"/>
                  <a:pt x="59477" y="2446"/>
                </a:cubicBezTo>
                <a:cubicBezTo>
                  <a:pt x="56068" y="889"/>
                  <a:pt x="52231" y="1"/>
                  <a:pt x="48464" y="1"/>
                </a:cubicBezTo>
                <a:close/>
              </a:path>
            </a:pathLst>
          </a:custGeom>
          <a:solidFill>
            <a:srgbClr val="49C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txBox="1">
            <a:spLocks noGrp="1"/>
          </p:cNvSpPr>
          <p:nvPr>
            <p:ph type="title"/>
          </p:nvPr>
        </p:nvSpPr>
        <p:spPr>
          <a:xfrm>
            <a:off x="822933" y="824868"/>
            <a:ext cx="10546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14"/>
          <p:cNvSpPr txBox="1">
            <a:spLocks noGrp="1"/>
          </p:cNvSpPr>
          <p:nvPr>
            <p:ph type="title" idx="2"/>
          </p:nvPr>
        </p:nvSpPr>
        <p:spPr>
          <a:xfrm>
            <a:off x="2570284" y="2453551"/>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6" name="Google Shape;246;p14"/>
          <p:cNvSpPr txBox="1">
            <a:spLocks noGrp="1"/>
          </p:cNvSpPr>
          <p:nvPr>
            <p:ph type="subTitle" idx="1"/>
          </p:nvPr>
        </p:nvSpPr>
        <p:spPr>
          <a:xfrm>
            <a:off x="2570285" y="2877057"/>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14"/>
          <p:cNvSpPr txBox="1">
            <a:spLocks noGrp="1"/>
          </p:cNvSpPr>
          <p:nvPr>
            <p:ph type="title" idx="3"/>
          </p:nvPr>
        </p:nvSpPr>
        <p:spPr>
          <a:xfrm>
            <a:off x="2570300" y="4153921"/>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14"/>
          <p:cNvSpPr txBox="1">
            <a:spLocks noGrp="1"/>
          </p:cNvSpPr>
          <p:nvPr>
            <p:ph type="subTitle" idx="4"/>
          </p:nvPr>
        </p:nvSpPr>
        <p:spPr>
          <a:xfrm>
            <a:off x="2570285" y="4577437"/>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14"/>
          <p:cNvSpPr txBox="1">
            <a:spLocks noGrp="1"/>
          </p:cNvSpPr>
          <p:nvPr>
            <p:ph type="title" idx="5"/>
          </p:nvPr>
        </p:nvSpPr>
        <p:spPr>
          <a:xfrm>
            <a:off x="7670832" y="2451007"/>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0" name="Google Shape;250;p14"/>
          <p:cNvSpPr txBox="1">
            <a:spLocks noGrp="1"/>
          </p:cNvSpPr>
          <p:nvPr>
            <p:ph type="subTitle" idx="6"/>
          </p:nvPr>
        </p:nvSpPr>
        <p:spPr>
          <a:xfrm>
            <a:off x="7670832" y="2874516"/>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14"/>
          <p:cNvSpPr txBox="1">
            <a:spLocks noGrp="1"/>
          </p:cNvSpPr>
          <p:nvPr>
            <p:ph type="title" idx="7"/>
          </p:nvPr>
        </p:nvSpPr>
        <p:spPr>
          <a:xfrm>
            <a:off x="7670832" y="4153929"/>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2" name="Google Shape;252;p14"/>
          <p:cNvSpPr txBox="1">
            <a:spLocks noGrp="1"/>
          </p:cNvSpPr>
          <p:nvPr>
            <p:ph type="subTitle" idx="8"/>
          </p:nvPr>
        </p:nvSpPr>
        <p:spPr>
          <a:xfrm>
            <a:off x="7670832" y="4577435"/>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14"/>
          <p:cNvSpPr txBox="1">
            <a:spLocks noGrp="1"/>
          </p:cNvSpPr>
          <p:nvPr>
            <p:ph type="title" idx="9" hasCustomPrompt="1"/>
          </p:nvPr>
        </p:nvSpPr>
        <p:spPr>
          <a:xfrm>
            <a:off x="1210500" y="2792200"/>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4" name="Google Shape;254;p14"/>
          <p:cNvSpPr txBox="1">
            <a:spLocks noGrp="1"/>
          </p:cNvSpPr>
          <p:nvPr>
            <p:ph type="title" idx="13" hasCustomPrompt="1"/>
          </p:nvPr>
        </p:nvSpPr>
        <p:spPr>
          <a:xfrm>
            <a:off x="1210500" y="4458167"/>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5" name="Google Shape;255;p14"/>
          <p:cNvSpPr txBox="1">
            <a:spLocks noGrp="1"/>
          </p:cNvSpPr>
          <p:nvPr>
            <p:ph type="title" idx="14" hasCustomPrompt="1"/>
          </p:nvPr>
        </p:nvSpPr>
        <p:spPr>
          <a:xfrm>
            <a:off x="6304733" y="2794633"/>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6" name="Google Shape;256;p14"/>
          <p:cNvSpPr txBox="1">
            <a:spLocks noGrp="1"/>
          </p:cNvSpPr>
          <p:nvPr>
            <p:ph type="title" idx="15" hasCustomPrompt="1"/>
          </p:nvPr>
        </p:nvSpPr>
        <p:spPr>
          <a:xfrm>
            <a:off x="6304733" y="4465533"/>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Tree>
    <p:extLst>
      <p:ext uri="{BB962C8B-B14F-4D97-AF65-F5344CB8AC3E}">
        <p14:creationId xmlns:p14="http://schemas.microsoft.com/office/powerpoint/2010/main" val="255467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5" name="Forme libre : forme 4">
            <a:extLst>
              <a:ext uri="{FF2B5EF4-FFF2-40B4-BE49-F238E27FC236}">
                <a16:creationId xmlns:a16="http://schemas.microsoft.com/office/drawing/2014/main" id="{1137B77A-DFB4-419B-B690-4E25606F4197}"/>
              </a:ext>
            </a:extLst>
          </p:cNvPr>
          <p:cNvSpPr/>
          <p:nvPr/>
        </p:nvSpPr>
        <p:spPr>
          <a:xfrm>
            <a:off x="412221" y="-10329"/>
            <a:ext cx="4996176" cy="1697984"/>
          </a:xfrm>
          <a:custGeom>
            <a:avLst/>
            <a:gdLst>
              <a:gd name="connsiteX0" fmla="*/ 578649 w 3747132"/>
              <a:gd name="connsiteY0" fmla="*/ 508459 h 1273488"/>
              <a:gd name="connsiteX1" fmla="*/ 1182995 w 3747132"/>
              <a:gd name="connsiteY1" fmla="*/ 979458 h 1273488"/>
              <a:gd name="connsiteX2" fmla="*/ 1818665 w 3747132"/>
              <a:gd name="connsiteY2" fmla="*/ 1259194 h 1273488"/>
              <a:gd name="connsiteX3" fmla="*/ 2443851 w 3747132"/>
              <a:gd name="connsiteY3" fmla="*/ 1053100 h 1273488"/>
              <a:gd name="connsiteX4" fmla="*/ 3408607 w 3747132"/>
              <a:gd name="connsiteY4" fmla="*/ 623396 h 1273488"/>
              <a:gd name="connsiteX5" fmla="*/ 3452587 w 3747132"/>
              <a:gd name="connsiteY5" fmla="*/ 767 h 1273488"/>
              <a:gd name="connsiteX6" fmla="*/ 3448752 w 3747132"/>
              <a:gd name="connsiteY6" fmla="*/ 0 h 1273488"/>
              <a:gd name="connsiteX7" fmla="*/ 0 w 3747132"/>
              <a:gd name="connsiteY7" fmla="*/ 0 h 1273488"/>
              <a:gd name="connsiteX8" fmla="*/ 578649 w 3747132"/>
              <a:gd name="connsiteY8" fmla="*/ 508331 h 1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7132" h="1273488">
                <a:moveTo>
                  <a:pt x="578649" y="508459"/>
                </a:moveTo>
                <a:cubicBezTo>
                  <a:pt x="761474" y="671724"/>
                  <a:pt x="969102" y="841508"/>
                  <a:pt x="1182995" y="979458"/>
                </a:cubicBezTo>
                <a:cubicBezTo>
                  <a:pt x="1394587" y="1116002"/>
                  <a:pt x="1612443" y="1221606"/>
                  <a:pt x="1818665" y="1259194"/>
                </a:cubicBezTo>
                <a:cubicBezTo>
                  <a:pt x="2130108" y="1315576"/>
                  <a:pt x="2316769" y="1196548"/>
                  <a:pt x="2443851" y="1053100"/>
                </a:cubicBezTo>
                <a:cubicBezTo>
                  <a:pt x="2689324" y="776816"/>
                  <a:pt x="2899637" y="658811"/>
                  <a:pt x="3408607" y="623396"/>
                </a:cubicBezTo>
                <a:cubicBezTo>
                  <a:pt x="3819772" y="594630"/>
                  <a:pt x="3882163" y="434690"/>
                  <a:pt x="3452587" y="767"/>
                </a:cubicBezTo>
                <a:lnTo>
                  <a:pt x="3448752" y="0"/>
                </a:lnTo>
                <a:lnTo>
                  <a:pt x="0" y="0"/>
                </a:lnTo>
                <a:cubicBezTo>
                  <a:pt x="201364" y="161730"/>
                  <a:pt x="391093" y="340081"/>
                  <a:pt x="578649" y="508331"/>
                </a:cubicBezTo>
                <a:close/>
              </a:path>
            </a:pathLst>
          </a:custGeom>
          <a:solidFill>
            <a:srgbClr val="31B29B"/>
          </a:solidFill>
          <a:ln w="1277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pic>
        <p:nvPicPr>
          <p:cNvPr id="7" name="Graphique 6">
            <a:extLst>
              <a:ext uri="{FF2B5EF4-FFF2-40B4-BE49-F238E27FC236}">
                <a16:creationId xmlns:a16="http://schemas.microsoft.com/office/drawing/2014/main" id="{927040AB-1C26-4A44-A38E-FC1E3C062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55841" y="1693"/>
            <a:ext cx="4887273" cy="6967324"/>
          </a:xfrm>
          <a:prstGeom prst="rect">
            <a:avLst/>
          </a:prstGeom>
        </p:spPr>
      </p:pic>
    </p:spTree>
    <p:extLst>
      <p:ext uri="{BB962C8B-B14F-4D97-AF65-F5344CB8AC3E}">
        <p14:creationId xmlns:p14="http://schemas.microsoft.com/office/powerpoint/2010/main" val="777884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spTree>
      <p:nvGrpSpPr>
        <p:cNvPr id="1" name="Shape 241"/>
        <p:cNvGrpSpPr/>
        <p:nvPr/>
      </p:nvGrpSpPr>
      <p:grpSpPr>
        <a:xfrm>
          <a:off x="0" y="0"/>
          <a:ext cx="0" cy="0"/>
          <a:chOff x="0" y="0"/>
          <a:chExt cx="0" cy="0"/>
        </a:xfrm>
      </p:grpSpPr>
      <p:sp>
        <p:nvSpPr>
          <p:cNvPr id="7" name="Forme libre : forme 6">
            <a:extLst>
              <a:ext uri="{FF2B5EF4-FFF2-40B4-BE49-F238E27FC236}">
                <a16:creationId xmlns:a16="http://schemas.microsoft.com/office/drawing/2014/main" id="{788D0DF1-C1B7-4CB2-B23A-4A7E799B4A9A}"/>
              </a:ext>
            </a:extLst>
          </p:cNvPr>
          <p:cNvSpPr/>
          <p:nvPr/>
        </p:nvSpPr>
        <p:spPr>
          <a:xfrm>
            <a:off x="-27093" y="-57763"/>
            <a:ext cx="1338839" cy="1043544"/>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Forme libre : forme 7">
            <a:extLst>
              <a:ext uri="{FF2B5EF4-FFF2-40B4-BE49-F238E27FC236}">
                <a16:creationId xmlns:a16="http://schemas.microsoft.com/office/drawing/2014/main" id="{C057520B-83E8-4528-9450-A41ACB7A7219}"/>
              </a:ext>
            </a:extLst>
          </p:cNvPr>
          <p:cNvSpPr/>
          <p:nvPr/>
        </p:nvSpPr>
        <p:spPr>
          <a:xfrm>
            <a:off x="8418337" y="3492733"/>
            <a:ext cx="3773663" cy="3400132"/>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2954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816459" y="3619367"/>
            <a:ext cx="5140400" cy="561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a:endParaRPr/>
          </a:p>
        </p:txBody>
      </p:sp>
      <p:pic>
        <p:nvPicPr>
          <p:cNvPr id="7" name="Graphique 6">
            <a:extLst>
              <a:ext uri="{FF2B5EF4-FFF2-40B4-BE49-F238E27FC236}">
                <a16:creationId xmlns:a16="http://schemas.microsoft.com/office/drawing/2014/main" id="{6DF78F5D-EEC6-42DA-8919-BC497E114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7" y="1"/>
            <a:ext cx="12273593" cy="6989129"/>
          </a:xfrm>
          <a:prstGeom prst="rect">
            <a:avLst/>
          </a:prstGeom>
        </p:spPr>
      </p:pic>
      <p:pic>
        <p:nvPicPr>
          <p:cNvPr id="17" name="Image 16">
            <a:extLst>
              <a:ext uri="{FF2B5EF4-FFF2-40B4-BE49-F238E27FC236}">
                <a16:creationId xmlns:a16="http://schemas.microsoft.com/office/drawing/2014/main" id="{886AF154-7DE8-41D4-983C-AD2A527F02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040" y="1731217"/>
            <a:ext cx="6807200" cy="3612896"/>
          </a:xfrm>
          <a:prstGeom prst="rect">
            <a:avLst/>
          </a:prstGeom>
        </p:spPr>
      </p:pic>
    </p:spTree>
    <p:extLst>
      <p:ext uri="{BB962C8B-B14F-4D97-AF65-F5344CB8AC3E}">
        <p14:creationId xmlns:p14="http://schemas.microsoft.com/office/powerpoint/2010/main" val="361085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5" name="Forme libre : forme 4">
            <a:extLst>
              <a:ext uri="{FF2B5EF4-FFF2-40B4-BE49-F238E27FC236}">
                <a16:creationId xmlns:a16="http://schemas.microsoft.com/office/drawing/2014/main" id="{1137B77A-DFB4-419B-B690-4E25606F4197}"/>
              </a:ext>
            </a:extLst>
          </p:cNvPr>
          <p:cNvSpPr/>
          <p:nvPr/>
        </p:nvSpPr>
        <p:spPr>
          <a:xfrm>
            <a:off x="412221" y="-10329"/>
            <a:ext cx="4996176" cy="1697984"/>
          </a:xfrm>
          <a:custGeom>
            <a:avLst/>
            <a:gdLst>
              <a:gd name="connsiteX0" fmla="*/ 578649 w 3747132"/>
              <a:gd name="connsiteY0" fmla="*/ 508459 h 1273488"/>
              <a:gd name="connsiteX1" fmla="*/ 1182995 w 3747132"/>
              <a:gd name="connsiteY1" fmla="*/ 979458 h 1273488"/>
              <a:gd name="connsiteX2" fmla="*/ 1818665 w 3747132"/>
              <a:gd name="connsiteY2" fmla="*/ 1259194 h 1273488"/>
              <a:gd name="connsiteX3" fmla="*/ 2443851 w 3747132"/>
              <a:gd name="connsiteY3" fmla="*/ 1053100 h 1273488"/>
              <a:gd name="connsiteX4" fmla="*/ 3408607 w 3747132"/>
              <a:gd name="connsiteY4" fmla="*/ 623396 h 1273488"/>
              <a:gd name="connsiteX5" fmla="*/ 3452587 w 3747132"/>
              <a:gd name="connsiteY5" fmla="*/ 767 h 1273488"/>
              <a:gd name="connsiteX6" fmla="*/ 3448752 w 3747132"/>
              <a:gd name="connsiteY6" fmla="*/ 0 h 1273488"/>
              <a:gd name="connsiteX7" fmla="*/ 0 w 3747132"/>
              <a:gd name="connsiteY7" fmla="*/ 0 h 1273488"/>
              <a:gd name="connsiteX8" fmla="*/ 578649 w 3747132"/>
              <a:gd name="connsiteY8" fmla="*/ 508331 h 1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7132" h="1273488">
                <a:moveTo>
                  <a:pt x="578649" y="508459"/>
                </a:moveTo>
                <a:cubicBezTo>
                  <a:pt x="761474" y="671724"/>
                  <a:pt x="969102" y="841508"/>
                  <a:pt x="1182995" y="979458"/>
                </a:cubicBezTo>
                <a:cubicBezTo>
                  <a:pt x="1394587" y="1116002"/>
                  <a:pt x="1612443" y="1221606"/>
                  <a:pt x="1818665" y="1259194"/>
                </a:cubicBezTo>
                <a:cubicBezTo>
                  <a:pt x="2130108" y="1315576"/>
                  <a:pt x="2316769" y="1196548"/>
                  <a:pt x="2443851" y="1053100"/>
                </a:cubicBezTo>
                <a:cubicBezTo>
                  <a:pt x="2689324" y="776816"/>
                  <a:pt x="2899637" y="658811"/>
                  <a:pt x="3408607" y="623396"/>
                </a:cubicBezTo>
                <a:cubicBezTo>
                  <a:pt x="3819772" y="594630"/>
                  <a:pt x="3882163" y="434690"/>
                  <a:pt x="3452587" y="767"/>
                </a:cubicBezTo>
                <a:lnTo>
                  <a:pt x="3448752" y="0"/>
                </a:lnTo>
                <a:lnTo>
                  <a:pt x="0" y="0"/>
                </a:lnTo>
                <a:cubicBezTo>
                  <a:pt x="201364" y="161730"/>
                  <a:pt x="391093" y="340081"/>
                  <a:pt x="578649" y="508331"/>
                </a:cubicBezTo>
                <a:close/>
              </a:path>
            </a:pathLst>
          </a:custGeom>
          <a:solidFill>
            <a:srgbClr val="31B29B"/>
          </a:solidFill>
          <a:ln w="1277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pic>
        <p:nvPicPr>
          <p:cNvPr id="7" name="Graphique 6">
            <a:extLst>
              <a:ext uri="{FF2B5EF4-FFF2-40B4-BE49-F238E27FC236}">
                <a16:creationId xmlns:a16="http://schemas.microsoft.com/office/drawing/2014/main" id="{927040AB-1C26-4A44-A38E-FC1E3C062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55841" y="1693"/>
            <a:ext cx="4887273" cy="6967324"/>
          </a:xfrm>
          <a:prstGeom prst="rect">
            <a:avLst/>
          </a:prstGeom>
        </p:spPr>
      </p:pic>
    </p:spTree>
    <p:extLst>
      <p:ext uri="{BB962C8B-B14F-4D97-AF65-F5344CB8AC3E}">
        <p14:creationId xmlns:p14="http://schemas.microsoft.com/office/powerpoint/2010/main" val="3934164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18"/>
        <p:cNvGrpSpPr/>
        <p:nvPr/>
      </p:nvGrpSpPr>
      <p:grpSpPr>
        <a:xfrm>
          <a:off x="0" y="0"/>
          <a:ext cx="0" cy="0"/>
          <a:chOff x="0" y="0"/>
          <a:chExt cx="0" cy="0"/>
        </a:xfrm>
      </p:grpSpPr>
      <p:pic>
        <p:nvPicPr>
          <p:cNvPr id="25" name="Graphique 24">
            <a:extLst>
              <a:ext uri="{FF2B5EF4-FFF2-40B4-BE49-F238E27FC236}">
                <a16:creationId xmlns:a16="http://schemas.microsoft.com/office/drawing/2014/main" id="{FB15845E-6B37-4AAE-BF44-CD6EE2DB21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8427" y="-2"/>
            <a:ext cx="7545493" cy="6844364"/>
          </a:xfrm>
          <a:prstGeom prst="rect">
            <a:avLst/>
          </a:prstGeom>
        </p:spPr>
      </p:pic>
      <p:sp>
        <p:nvSpPr>
          <p:cNvPr id="6" name="Forme libre : forme 5">
            <a:extLst>
              <a:ext uri="{FF2B5EF4-FFF2-40B4-BE49-F238E27FC236}">
                <a16:creationId xmlns:a16="http://schemas.microsoft.com/office/drawing/2014/main" id="{A35BB07F-5FFA-420A-A774-0D6AFDF800D6}"/>
              </a:ext>
            </a:extLst>
          </p:cNvPr>
          <p:cNvSpPr/>
          <p:nvPr/>
        </p:nvSpPr>
        <p:spPr>
          <a:xfrm>
            <a:off x="10651915" y="0"/>
            <a:ext cx="1540085" cy="1206357"/>
          </a:xfrm>
          <a:custGeom>
            <a:avLst/>
            <a:gdLst>
              <a:gd name="connsiteX0" fmla="*/ 97727 w 866298"/>
              <a:gd name="connsiteY0" fmla="*/ 242983 h 678576"/>
              <a:gd name="connsiteX1" fmla="*/ 288227 w 866298"/>
              <a:gd name="connsiteY1" fmla="*/ 487394 h 678576"/>
              <a:gd name="connsiteX2" fmla="*/ 577787 w 866298"/>
              <a:gd name="connsiteY2" fmla="*/ 663512 h 678576"/>
              <a:gd name="connsiteX3" fmla="*/ 866299 w 866298"/>
              <a:gd name="connsiteY3" fmla="*/ 541020 h 678576"/>
              <a:gd name="connsiteX4" fmla="*/ 866299 w 866298"/>
              <a:gd name="connsiteY4" fmla="*/ 0 h 678576"/>
              <a:gd name="connsiteX5" fmla="*/ 0 w 866298"/>
              <a:gd name="connsiteY5" fmla="*/ 0 h 678576"/>
              <a:gd name="connsiteX6" fmla="*/ 97727 w 866298"/>
              <a:gd name="connsiteY6" fmla="*/ 242983 h 67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298" h="678576">
                <a:moveTo>
                  <a:pt x="97727" y="242983"/>
                </a:moveTo>
                <a:cubicBezTo>
                  <a:pt x="146304" y="329565"/>
                  <a:pt x="212217" y="415195"/>
                  <a:pt x="288227" y="487394"/>
                </a:cubicBezTo>
                <a:cubicBezTo>
                  <a:pt x="375095" y="569976"/>
                  <a:pt x="475202" y="634937"/>
                  <a:pt x="577787" y="663512"/>
                </a:cubicBezTo>
                <a:cubicBezTo>
                  <a:pt x="747427" y="710565"/>
                  <a:pt x="820960" y="641223"/>
                  <a:pt x="866299" y="541020"/>
                </a:cubicBezTo>
                <a:lnTo>
                  <a:pt x="866299" y="0"/>
                </a:lnTo>
                <a:lnTo>
                  <a:pt x="0" y="0"/>
                </a:lnTo>
                <a:cubicBezTo>
                  <a:pt x="20193" y="80677"/>
                  <a:pt x="52769" y="162973"/>
                  <a:pt x="97727" y="242983"/>
                </a:cubicBezTo>
                <a:close/>
              </a:path>
            </a:pathLst>
          </a:custGeom>
          <a:solidFill>
            <a:srgbClr val="D4EAE9"/>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1"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txBox="1">
            <a:spLocks noGrp="1"/>
          </p:cNvSpPr>
          <p:nvPr userDrawn="1">
            <p:ph type="title" hasCustomPrompt="1"/>
          </p:nvPr>
        </p:nvSpPr>
        <p:spPr>
          <a:xfrm>
            <a:off x="1361233" y="1911133"/>
            <a:ext cx="3856400" cy="3035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20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41" name="Google Shape;41;p3"/>
          <p:cNvSpPr txBox="1">
            <a:spLocks noGrp="1"/>
          </p:cNvSpPr>
          <p:nvPr userDrawn="1">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7" name="Google Shape;27;p3"/>
          <p:cNvSpPr txBox="1">
            <a:spLocks noGrp="1"/>
          </p:cNvSpPr>
          <p:nvPr userDrawn="1">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549280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8"/>
        <p:cNvGrpSpPr/>
        <p:nvPr/>
      </p:nvGrpSpPr>
      <p:grpSpPr>
        <a:xfrm>
          <a:off x="0" y="0"/>
          <a:ext cx="0" cy="0"/>
          <a:chOff x="0" y="0"/>
          <a:chExt cx="0" cy="0"/>
        </a:xfrm>
      </p:grpSpPr>
      <p:pic>
        <p:nvPicPr>
          <p:cNvPr id="5" name="Graphique 4">
            <a:extLst>
              <a:ext uri="{FF2B5EF4-FFF2-40B4-BE49-F238E27FC236}">
                <a16:creationId xmlns:a16="http://schemas.microsoft.com/office/drawing/2014/main" id="{E0140093-1856-45EE-83AD-A79732AAF5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8427" y="-2"/>
            <a:ext cx="7545493" cy="6844364"/>
          </a:xfrm>
          <a:prstGeom prst="rect">
            <a:avLst/>
          </a:prstGeom>
        </p:spPr>
      </p:pic>
      <p:sp>
        <p:nvSpPr>
          <p:cNvPr id="25" name="Google Shape;41;p3">
            <a:extLst>
              <a:ext uri="{FF2B5EF4-FFF2-40B4-BE49-F238E27FC236}">
                <a16:creationId xmlns:a16="http://schemas.microsoft.com/office/drawing/2014/main" id="{CD0D79E4-7C84-47CF-A278-D23E241D3209}"/>
              </a:ext>
            </a:extLst>
          </p:cNvPr>
          <p:cNvSpPr txBox="1">
            <a:spLocks noGrp="1"/>
          </p:cNvSpPr>
          <p:nvPr>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8" name="Google Shape;27;p3">
            <a:extLst>
              <a:ext uri="{FF2B5EF4-FFF2-40B4-BE49-F238E27FC236}">
                <a16:creationId xmlns:a16="http://schemas.microsoft.com/office/drawing/2014/main" id="{AE0AC5BA-B09A-46F2-BFCA-D606A50EF53A}"/>
              </a:ext>
            </a:extLst>
          </p:cNvPr>
          <p:cNvSpPr txBox="1">
            <a:spLocks noGrp="1"/>
          </p:cNvSpPr>
          <p:nvPr>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 name="Forme libre : forme 6">
            <a:extLst>
              <a:ext uri="{FF2B5EF4-FFF2-40B4-BE49-F238E27FC236}">
                <a16:creationId xmlns:a16="http://schemas.microsoft.com/office/drawing/2014/main" id="{D1AE54F6-2A2E-44BB-A320-FECE6A08E172}"/>
              </a:ext>
            </a:extLst>
          </p:cNvPr>
          <p:cNvSpPr/>
          <p:nvPr/>
        </p:nvSpPr>
        <p:spPr>
          <a:xfrm>
            <a:off x="10651915" y="0"/>
            <a:ext cx="1540085" cy="1206357"/>
          </a:xfrm>
          <a:custGeom>
            <a:avLst/>
            <a:gdLst>
              <a:gd name="connsiteX0" fmla="*/ 97727 w 866298"/>
              <a:gd name="connsiteY0" fmla="*/ 242983 h 678576"/>
              <a:gd name="connsiteX1" fmla="*/ 288227 w 866298"/>
              <a:gd name="connsiteY1" fmla="*/ 487394 h 678576"/>
              <a:gd name="connsiteX2" fmla="*/ 577787 w 866298"/>
              <a:gd name="connsiteY2" fmla="*/ 663512 h 678576"/>
              <a:gd name="connsiteX3" fmla="*/ 866299 w 866298"/>
              <a:gd name="connsiteY3" fmla="*/ 541020 h 678576"/>
              <a:gd name="connsiteX4" fmla="*/ 866299 w 866298"/>
              <a:gd name="connsiteY4" fmla="*/ 0 h 678576"/>
              <a:gd name="connsiteX5" fmla="*/ 0 w 866298"/>
              <a:gd name="connsiteY5" fmla="*/ 0 h 678576"/>
              <a:gd name="connsiteX6" fmla="*/ 97727 w 866298"/>
              <a:gd name="connsiteY6" fmla="*/ 242983 h 67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298" h="678576">
                <a:moveTo>
                  <a:pt x="97727" y="242983"/>
                </a:moveTo>
                <a:cubicBezTo>
                  <a:pt x="146304" y="329565"/>
                  <a:pt x="212217" y="415195"/>
                  <a:pt x="288227" y="487394"/>
                </a:cubicBezTo>
                <a:cubicBezTo>
                  <a:pt x="375095" y="569976"/>
                  <a:pt x="475202" y="634937"/>
                  <a:pt x="577787" y="663512"/>
                </a:cubicBezTo>
                <a:cubicBezTo>
                  <a:pt x="747427" y="710565"/>
                  <a:pt x="820960" y="641223"/>
                  <a:pt x="866299" y="541020"/>
                </a:cubicBezTo>
                <a:lnTo>
                  <a:pt x="866299" y="0"/>
                </a:lnTo>
                <a:lnTo>
                  <a:pt x="0" y="0"/>
                </a:lnTo>
                <a:cubicBezTo>
                  <a:pt x="20193" y="80677"/>
                  <a:pt x="52769" y="162973"/>
                  <a:pt x="97727" y="242983"/>
                </a:cubicBezTo>
                <a:close/>
              </a:path>
            </a:pathLst>
          </a:custGeom>
          <a:solidFill>
            <a:srgbClr val="D4EAE9"/>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48201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219"/>
        <p:cNvGrpSpPr/>
        <p:nvPr/>
      </p:nvGrpSpPr>
      <p:grpSpPr>
        <a:xfrm>
          <a:off x="0" y="0"/>
          <a:ext cx="0" cy="0"/>
          <a:chOff x="0" y="0"/>
          <a:chExt cx="0" cy="0"/>
        </a:xfrm>
      </p:grpSpPr>
      <p:sp>
        <p:nvSpPr>
          <p:cNvPr id="220" name="Google Shape;220;p11"/>
          <p:cNvSpPr txBox="1">
            <a:spLocks noGrp="1"/>
          </p:cNvSpPr>
          <p:nvPr>
            <p:ph type="body" idx="1"/>
          </p:nvPr>
        </p:nvSpPr>
        <p:spPr>
          <a:xfrm>
            <a:off x="2094933" y="2997367"/>
            <a:ext cx="8002000" cy="8632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4000"/>
              <a:buFont typeface="Montserrat"/>
              <a:buNone/>
              <a:defRPr sz="5333" b="1">
                <a:latin typeface="Montserrat"/>
                <a:ea typeface="Montserrat"/>
                <a:cs typeface="Montserrat"/>
                <a:sym typeface="Montserrat"/>
              </a:defRPr>
            </a:lvl1pPr>
          </a:lstStyle>
          <a:p>
            <a:endParaRPr/>
          </a:p>
        </p:txBody>
      </p:sp>
    </p:spTree>
    <p:extLst>
      <p:ext uri="{BB962C8B-B14F-4D97-AF65-F5344CB8AC3E}">
        <p14:creationId xmlns:p14="http://schemas.microsoft.com/office/powerpoint/2010/main" val="408079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674264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able of contents" preserve="1">
  <p:cSld name="Table of contents">
    <p:spTree>
      <p:nvGrpSpPr>
        <p:cNvPr id="1" name="Shape 241"/>
        <p:cNvGrpSpPr/>
        <p:nvPr/>
      </p:nvGrpSpPr>
      <p:grpSpPr>
        <a:xfrm>
          <a:off x="0" y="0"/>
          <a:ext cx="0" cy="0"/>
          <a:chOff x="0" y="0"/>
          <a:chExt cx="0" cy="0"/>
        </a:xfrm>
      </p:grpSpPr>
      <p:sp>
        <p:nvSpPr>
          <p:cNvPr id="7" name="Forme libre : forme 6">
            <a:extLst>
              <a:ext uri="{FF2B5EF4-FFF2-40B4-BE49-F238E27FC236}">
                <a16:creationId xmlns:a16="http://schemas.microsoft.com/office/drawing/2014/main" id="{788D0DF1-C1B7-4CB2-B23A-4A7E799B4A9A}"/>
              </a:ext>
            </a:extLst>
          </p:cNvPr>
          <p:cNvSpPr/>
          <p:nvPr/>
        </p:nvSpPr>
        <p:spPr>
          <a:xfrm>
            <a:off x="-27093" y="-57763"/>
            <a:ext cx="1338839" cy="1043544"/>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Forme libre : forme 7">
            <a:extLst>
              <a:ext uri="{FF2B5EF4-FFF2-40B4-BE49-F238E27FC236}">
                <a16:creationId xmlns:a16="http://schemas.microsoft.com/office/drawing/2014/main" id="{C057520B-83E8-4528-9450-A41ACB7A7219}"/>
              </a:ext>
            </a:extLst>
          </p:cNvPr>
          <p:cNvSpPr/>
          <p:nvPr/>
        </p:nvSpPr>
        <p:spPr>
          <a:xfrm>
            <a:off x="8418337" y="3492733"/>
            <a:ext cx="3773663" cy="3400132"/>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4"/>
          <p:cNvSpPr txBox="1">
            <a:spLocks noGrp="1"/>
          </p:cNvSpPr>
          <p:nvPr>
            <p:ph type="title"/>
          </p:nvPr>
        </p:nvSpPr>
        <p:spPr>
          <a:xfrm>
            <a:off x="822933" y="824868"/>
            <a:ext cx="10546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14"/>
          <p:cNvSpPr txBox="1">
            <a:spLocks noGrp="1"/>
          </p:cNvSpPr>
          <p:nvPr>
            <p:ph type="title" idx="2"/>
          </p:nvPr>
        </p:nvSpPr>
        <p:spPr>
          <a:xfrm>
            <a:off x="2570284" y="2453551"/>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6" name="Google Shape;246;p14"/>
          <p:cNvSpPr txBox="1">
            <a:spLocks noGrp="1"/>
          </p:cNvSpPr>
          <p:nvPr>
            <p:ph type="subTitle" idx="1"/>
          </p:nvPr>
        </p:nvSpPr>
        <p:spPr>
          <a:xfrm>
            <a:off x="2570285" y="2877057"/>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7" name="Google Shape;247;p14"/>
          <p:cNvSpPr txBox="1">
            <a:spLocks noGrp="1"/>
          </p:cNvSpPr>
          <p:nvPr>
            <p:ph type="title" idx="3"/>
          </p:nvPr>
        </p:nvSpPr>
        <p:spPr>
          <a:xfrm>
            <a:off x="2570300" y="4153921"/>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14"/>
          <p:cNvSpPr txBox="1">
            <a:spLocks noGrp="1"/>
          </p:cNvSpPr>
          <p:nvPr>
            <p:ph type="subTitle" idx="4"/>
          </p:nvPr>
        </p:nvSpPr>
        <p:spPr>
          <a:xfrm>
            <a:off x="2570285" y="4577437"/>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14"/>
          <p:cNvSpPr txBox="1">
            <a:spLocks noGrp="1"/>
          </p:cNvSpPr>
          <p:nvPr>
            <p:ph type="title" idx="5"/>
          </p:nvPr>
        </p:nvSpPr>
        <p:spPr>
          <a:xfrm>
            <a:off x="7670832" y="2451007"/>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0" name="Google Shape;250;p14"/>
          <p:cNvSpPr txBox="1">
            <a:spLocks noGrp="1"/>
          </p:cNvSpPr>
          <p:nvPr>
            <p:ph type="subTitle" idx="6"/>
          </p:nvPr>
        </p:nvSpPr>
        <p:spPr>
          <a:xfrm>
            <a:off x="7670832" y="2874516"/>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14"/>
          <p:cNvSpPr txBox="1">
            <a:spLocks noGrp="1"/>
          </p:cNvSpPr>
          <p:nvPr>
            <p:ph type="title" idx="7"/>
          </p:nvPr>
        </p:nvSpPr>
        <p:spPr>
          <a:xfrm>
            <a:off x="7670832" y="4153929"/>
            <a:ext cx="3144400" cy="560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2667">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2" name="Google Shape;252;p14"/>
          <p:cNvSpPr txBox="1">
            <a:spLocks noGrp="1"/>
          </p:cNvSpPr>
          <p:nvPr>
            <p:ph type="subTitle" idx="8"/>
          </p:nvPr>
        </p:nvSpPr>
        <p:spPr>
          <a:xfrm>
            <a:off x="7670832" y="4577435"/>
            <a:ext cx="3144400" cy="7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3" name="Google Shape;253;p14"/>
          <p:cNvSpPr txBox="1">
            <a:spLocks noGrp="1"/>
          </p:cNvSpPr>
          <p:nvPr>
            <p:ph type="title" idx="9" hasCustomPrompt="1"/>
          </p:nvPr>
        </p:nvSpPr>
        <p:spPr>
          <a:xfrm>
            <a:off x="1210500" y="2792200"/>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4" name="Google Shape;254;p14"/>
          <p:cNvSpPr txBox="1">
            <a:spLocks noGrp="1"/>
          </p:cNvSpPr>
          <p:nvPr>
            <p:ph type="title" idx="13" hasCustomPrompt="1"/>
          </p:nvPr>
        </p:nvSpPr>
        <p:spPr>
          <a:xfrm>
            <a:off x="1210500" y="4458167"/>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5" name="Google Shape;255;p14"/>
          <p:cNvSpPr txBox="1">
            <a:spLocks noGrp="1"/>
          </p:cNvSpPr>
          <p:nvPr>
            <p:ph type="title" idx="14" hasCustomPrompt="1"/>
          </p:nvPr>
        </p:nvSpPr>
        <p:spPr>
          <a:xfrm>
            <a:off x="6304733" y="2794633"/>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
        <p:nvSpPr>
          <p:cNvPr id="256" name="Google Shape;256;p14"/>
          <p:cNvSpPr txBox="1">
            <a:spLocks noGrp="1"/>
          </p:cNvSpPr>
          <p:nvPr>
            <p:ph type="title" idx="15" hasCustomPrompt="1"/>
          </p:nvPr>
        </p:nvSpPr>
        <p:spPr>
          <a:xfrm>
            <a:off x="6304733" y="4465533"/>
            <a:ext cx="1217200" cy="46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2000"/>
              <a:buNone/>
              <a:defRPr sz="5333">
                <a:solidFill>
                  <a:schemeClr val="accent6"/>
                </a:solidFill>
              </a:defRPr>
            </a:lvl1pPr>
            <a:lvl2pPr lvl="1"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2pPr>
            <a:lvl3pPr lvl="2"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3pPr>
            <a:lvl4pPr lvl="3"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4pPr>
            <a:lvl5pPr lvl="4"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5pPr>
            <a:lvl6pPr lvl="5"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6pPr>
            <a:lvl7pPr lvl="6"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7pPr>
            <a:lvl8pPr lvl="7"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8pPr>
            <a:lvl9pPr lvl="8" algn="ctr" rtl="0">
              <a:spcBef>
                <a:spcPts val="0"/>
              </a:spcBef>
              <a:spcAft>
                <a:spcPts val="0"/>
              </a:spcAft>
              <a:buClr>
                <a:schemeClr val="accent5"/>
              </a:buClr>
              <a:buSzPts val="2000"/>
              <a:buFont typeface="Raleway"/>
              <a:buNone/>
              <a:defRPr sz="2667" b="1">
                <a:solidFill>
                  <a:schemeClr val="accent5"/>
                </a:solidFill>
                <a:latin typeface="Raleway"/>
                <a:ea typeface="Raleway"/>
                <a:cs typeface="Raleway"/>
                <a:sym typeface="Raleway"/>
              </a:defRPr>
            </a:lvl9pPr>
          </a:lstStyle>
          <a:p>
            <a:r>
              <a:t>xx%</a:t>
            </a:r>
          </a:p>
        </p:txBody>
      </p:sp>
    </p:spTree>
    <p:extLst>
      <p:ext uri="{BB962C8B-B14F-4D97-AF65-F5344CB8AC3E}">
        <p14:creationId xmlns:p14="http://schemas.microsoft.com/office/powerpoint/2010/main" val="2342697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reserve="1" userDrawn="1">
  <p:cSld name="1_Table of contents">
    <p:spTree>
      <p:nvGrpSpPr>
        <p:cNvPr id="1" name="Shape 241"/>
        <p:cNvGrpSpPr/>
        <p:nvPr/>
      </p:nvGrpSpPr>
      <p:grpSpPr>
        <a:xfrm>
          <a:off x="0" y="0"/>
          <a:ext cx="0" cy="0"/>
          <a:chOff x="0" y="0"/>
          <a:chExt cx="0" cy="0"/>
        </a:xfrm>
      </p:grpSpPr>
      <p:sp>
        <p:nvSpPr>
          <p:cNvPr id="7" name="Forme libre : forme 6">
            <a:extLst>
              <a:ext uri="{FF2B5EF4-FFF2-40B4-BE49-F238E27FC236}">
                <a16:creationId xmlns:a16="http://schemas.microsoft.com/office/drawing/2014/main" id="{788D0DF1-C1B7-4CB2-B23A-4A7E799B4A9A}"/>
              </a:ext>
            </a:extLst>
          </p:cNvPr>
          <p:cNvSpPr/>
          <p:nvPr/>
        </p:nvSpPr>
        <p:spPr>
          <a:xfrm>
            <a:off x="-27093" y="-57763"/>
            <a:ext cx="1338839" cy="1043544"/>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Forme libre : forme 7">
            <a:extLst>
              <a:ext uri="{FF2B5EF4-FFF2-40B4-BE49-F238E27FC236}">
                <a16:creationId xmlns:a16="http://schemas.microsoft.com/office/drawing/2014/main" id="{C057520B-83E8-4528-9450-A41ACB7A7219}"/>
              </a:ext>
            </a:extLst>
          </p:cNvPr>
          <p:cNvSpPr/>
          <p:nvPr/>
        </p:nvSpPr>
        <p:spPr>
          <a:xfrm>
            <a:off x="8418337" y="3492733"/>
            <a:ext cx="3773663" cy="3400132"/>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7163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5BDB8-AE3F-CC57-C8A0-ABCEDA18E9C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FE91D767-5B9F-5529-A992-2BDC85568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0B92EB57-D839-0AD2-6B84-7AADEF0F6234}"/>
              </a:ext>
            </a:extLst>
          </p:cNvPr>
          <p:cNvSpPr>
            <a:spLocks noGrp="1"/>
          </p:cNvSpPr>
          <p:nvPr>
            <p:ph type="dt" sz="half" idx="10"/>
          </p:nvPr>
        </p:nvSpPr>
        <p:spPr/>
        <p:txBody>
          <a:bodyPr/>
          <a:lstStyle/>
          <a:p>
            <a:fld id="{AD6CA649-8A60-4387-A440-6D0F072D6ABF}" type="datetimeFigureOut">
              <a:rPr lang="fr-BE" smtClean="0"/>
              <a:t>31-01-26</a:t>
            </a:fld>
            <a:endParaRPr lang="fr-BE"/>
          </a:p>
        </p:txBody>
      </p:sp>
      <p:sp>
        <p:nvSpPr>
          <p:cNvPr id="5" name="Espace réservé du pied de page 4">
            <a:extLst>
              <a:ext uri="{FF2B5EF4-FFF2-40B4-BE49-F238E27FC236}">
                <a16:creationId xmlns:a16="http://schemas.microsoft.com/office/drawing/2014/main" id="{BE81C103-A904-F17E-C265-BE6B670F057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7EE4741-95AB-DDB1-1AFD-0450A6DE2A48}"/>
              </a:ext>
            </a:extLst>
          </p:cNvPr>
          <p:cNvSpPr>
            <a:spLocks noGrp="1"/>
          </p:cNvSpPr>
          <p:nvPr>
            <p:ph type="sldNum" sz="quarter" idx="12"/>
          </p:nvPr>
        </p:nvSpPr>
        <p:spPr/>
        <p:txBody>
          <a:bodyPr/>
          <a:lstStyle/>
          <a:p>
            <a:fld id="{451B1380-8B3B-4E87-B302-5BB1F6E3B7A7}" type="slidenum">
              <a:rPr lang="fr-BE" smtClean="0"/>
              <a:t>‹N°›</a:t>
            </a:fld>
            <a:endParaRPr lang="fr-BE"/>
          </a:p>
        </p:txBody>
      </p:sp>
    </p:spTree>
    <p:extLst>
      <p:ext uri="{BB962C8B-B14F-4D97-AF65-F5344CB8AC3E}">
        <p14:creationId xmlns:p14="http://schemas.microsoft.com/office/powerpoint/2010/main" val="77698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18"/>
        <p:cNvGrpSpPr/>
        <p:nvPr/>
      </p:nvGrpSpPr>
      <p:grpSpPr>
        <a:xfrm>
          <a:off x="0" y="0"/>
          <a:ext cx="0" cy="0"/>
          <a:chOff x="0" y="0"/>
          <a:chExt cx="0" cy="0"/>
        </a:xfrm>
      </p:grpSpPr>
      <p:pic>
        <p:nvPicPr>
          <p:cNvPr id="25" name="Graphique 24">
            <a:extLst>
              <a:ext uri="{FF2B5EF4-FFF2-40B4-BE49-F238E27FC236}">
                <a16:creationId xmlns:a16="http://schemas.microsoft.com/office/drawing/2014/main" id="{FB15845E-6B37-4AAE-BF44-CD6EE2DB21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8427" y="-2"/>
            <a:ext cx="7545493" cy="6844364"/>
          </a:xfrm>
          <a:prstGeom prst="rect">
            <a:avLst/>
          </a:prstGeom>
        </p:spPr>
      </p:pic>
      <p:sp>
        <p:nvSpPr>
          <p:cNvPr id="6" name="Forme libre : forme 5">
            <a:extLst>
              <a:ext uri="{FF2B5EF4-FFF2-40B4-BE49-F238E27FC236}">
                <a16:creationId xmlns:a16="http://schemas.microsoft.com/office/drawing/2014/main" id="{A35BB07F-5FFA-420A-A774-0D6AFDF800D6}"/>
              </a:ext>
            </a:extLst>
          </p:cNvPr>
          <p:cNvSpPr/>
          <p:nvPr/>
        </p:nvSpPr>
        <p:spPr>
          <a:xfrm>
            <a:off x="10651915" y="0"/>
            <a:ext cx="1540085" cy="1206357"/>
          </a:xfrm>
          <a:custGeom>
            <a:avLst/>
            <a:gdLst>
              <a:gd name="connsiteX0" fmla="*/ 97727 w 866298"/>
              <a:gd name="connsiteY0" fmla="*/ 242983 h 678576"/>
              <a:gd name="connsiteX1" fmla="*/ 288227 w 866298"/>
              <a:gd name="connsiteY1" fmla="*/ 487394 h 678576"/>
              <a:gd name="connsiteX2" fmla="*/ 577787 w 866298"/>
              <a:gd name="connsiteY2" fmla="*/ 663512 h 678576"/>
              <a:gd name="connsiteX3" fmla="*/ 866299 w 866298"/>
              <a:gd name="connsiteY3" fmla="*/ 541020 h 678576"/>
              <a:gd name="connsiteX4" fmla="*/ 866299 w 866298"/>
              <a:gd name="connsiteY4" fmla="*/ 0 h 678576"/>
              <a:gd name="connsiteX5" fmla="*/ 0 w 866298"/>
              <a:gd name="connsiteY5" fmla="*/ 0 h 678576"/>
              <a:gd name="connsiteX6" fmla="*/ 97727 w 866298"/>
              <a:gd name="connsiteY6" fmla="*/ 242983 h 67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298" h="678576">
                <a:moveTo>
                  <a:pt x="97727" y="242983"/>
                </a:moveTo>
                <a:cubicBezTo>
                  <a:pt x="146304" y="329565"/>
                  <a:pt x="212217" y="415195"/>
                  <a:pt x="288227" y="487394"/>
                </a:cubicBezTo>
                <a:cubicBezTo>
                  <a:pt x="375095" y="569976"/>
                  <a:pt x="475202" y="634937"/>
                  <a:pt x="577787" y="663512"/>
                </a:cubicBezTo>
                <a:cubicBezTo>
                  <a:pt x="747427" y="710565"/>
                  <a:pt x="820960" y="641223"/>
                  <a:pt x="866299" y="541020"/>
                </a:cubicBezTo>
                <a:lnTo>
                  <a:pt x="866299" y="0"/>
                </a:lnTo>
                <a:lnTo>
                  <a:pt x="0" y="0"/>
                </a:lnTo>
                <a:cubicBezTo>
                  <a:pt x="20193" y="80677"/>
                  <a:pt x="52769" y="162973"/>
                  <a:pt x="97727" y="242983"/>
                </a:cubicBezTo>
                <a:close/>
              </a:path>
            </a:pathLst>
          </a:custGeom>
          <a:solidFill>
            <a:srgbClr val="D4EAE9"/>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1"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txBox="1">
            <a:spLocks noGrp="1"/>
          </p:cNvSpPr>
          <p:nvPr userDrawn="1">
            <p:ph type="title" hasCustomPrompt="1"/>
          </p:nvPr>
        </p:nvSpPr>
        <p:spPr>
          <a:xfrm>
            <a:off x="1361233" y="1911133"/>
            <a:ext cx="3856400" cy="3035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20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41" name="Google Shape;41;p3"/>
          <p:cNvSpPr txBox="1">
            <a:spLocks noGrp="1"/>
          </p:cNvSpPr>
          <p:nvPr userDrawn="1">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7" name="Google Shape;27;p3"/>
          <p:cNvSpPr txBox="1">
            <a:spLocks noGrp="1"/>
          </p:cNvSpPr>
          <p:nvPr userDrawn="1">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759286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54193-55C6-2B16-5EF9-5612A9B23167}"/>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1B906885-047E-E6CF-22D3-4896638FFF8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F217281D-212D-911B-2BB7-25A836E898E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A59C323-8F5B-A0CC-E6B0-3411D9055101}"/>
              </a:ext>
            </a:extLst>
          </p:cNvPr>
          <p:cNvSpPr>
            <a:spLocks noGrp="1"/>
          </p:cNvSpPr>
          <p:nvPr>
            <p:ph type="dt" sz="half" idx="10"/>
          </p:nvPr>
        </p:nvSpPr>
        <p:spPr/>
        <p:txBody>
          <a:bodyPr/>
          <a:lstStyle/>
          <a:p>
            <a:fld id="{AD6CA649-8A60-4387-A440-6D0F072D6ABF}" type="datetimeFigureOut">
              <a:rPr lang="fr-BE" smtClean="0"/>
              <a:t>31-01-26</a:t>
            </a:fld>
            <a:endParaRPr lang="fr-BE"/>
          </a:p>
        </p:txBody>
      </p:sp>
      <p:sp>
        <p:nvSpPr>
          <p:cNvPr id="6" name="Espace réservé du pied de page 5">
            <a:extLst>
              <a:ext uri="{FF2B5EF4-FFF2-40B4-BE49-F238E27FC236}">
                <a16:creationId xmlns:a16="http://schemas.microsoft.com/office/drawing/2014/main" id="{BBED844B-D45D-6EBC-1A1F-D8206D3BBBFA}"/>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2127DBCF-513A-93F1-0ABF-555F8A583491}"/>
              </a:ext>
            </a:extLst>
          </p:cNvPr>
          <p:cNvSpPr>
            <a:spLocks noGrp="1"/>
          </p:cNvSpPr>
          <p:nvPr>
            <p:ph type="sldNum" sz="quarter" idx="12"/>
          </p:nvPr>
        </p:nvSpPr>
        <p:spPr/>
        <p:txBody>
          <a:bodyPr/>
          <a:lstStyle/>
          <a:p>
            <a:fld id="{451B1380-8B3B-4E87-B302-5BB1F6E3B7A7}" type="slidenum">
              <a:rPr lang="fr-BE" smtClean="0"/>
              <a:t>‹N°›</a:t>
            </a:fld>
            <a:endParaRPr lang="fr-BE"/>
          </a:p>
        </p:txBody>
      </p:sp>
    </p:spTree>
    <p:extLst>
      <p:ext uri="{BB962C8B-B14F-4D97-AF65-F5344CB8AC3E}">
        <p14:creationId xmlns:p14="http://schemas.microsoft.com/office/powerpoint/2010/main" val="1505540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3FEB2D-3EFF-6EF4-AA60-45F9BECE8619}"/>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B36F450-5287-C749-92F1-5E8ED3E08D6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C798177-C27A-DA18-8A91-C0ED5F2676AD}"/>
              </a:ext>
            </a:extLst>
          </p:cNvPr>
          <p:cNvSpPr>
            <a:spLocks noGrp="1"/>
          </p:cNvSpPr>
          <p:nvPr>
            <p:ph type="dt" sz="half" idx="10"/>
          </p:nvPr>
        </p:nvSpPr>
        <p:spPr/>
        <p:txBody>
          <a:bodyPr/>
          <a:lstStyle/>
          <a:p>
            <a:fld id="{AD6CA649-8A60-4387-A440-6D0F072D6ABF}" type="datetimeFigureOut">
              <a:rPr lang="fr-BE" smtClean="0"/>
              <a:t>31-01-26</a:t>
            </a:fld>
            <a:endParaRPr lang="fr-BE"/>
          </a:p>
        </p:txBody>
      </p:sp>
      <p:sp>
        <p:nvSpPr>
          <p:cNvPr id="5" name="Espace réservé du pied de page 4">
            <a:extLst>
              <a:ext uri="{FF2B5EF4-FFF2-40B4-BE49-F238E27FC236}">
                <a16:creationId xmlns:a16="http://schemas.microsoft.com/office/drawing/2014/main" id="{9500E52D-2681-EADE-FA80-85420782BE1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C8AD094-5D1D-C6F8-CC4A-91C082290482}"/>
              </a:ext>
            </a:extLst>
          </p:cNvPr>
          <p:cNvSpPr>
            <a:spLocks noGrp="1"/>
          </p:cNvSpPr>
          <p:nvPr>
            <p:ph type="sldNum" sz="quarter" idx="12"/>
          </p:nvPr>
        </p:nvSpPr>
        <p:spPr/>
        <p:txBody>
          <a:bodyPr/>
          <a:lstStyle/>
          <a:p>
            <a:fld id="{451B1380-8B3B-4E87-B302-5BB1F6E3B7A7}" type="slidenum">
              <a:rPr lang="fr-BE" smtClean="0"/>
              <a:t>‹N°›</a:t>
            </a:fld>
            <a:endParaRPr lang="fr-BE"/>
          </a:p>
        </p:txBody>
      </p:sp>
    </p:spTree>
    <p:extLst>
      <p:ext uri="{BB962C8B-B14F-4D97-AF65-F5344CB8AC3E}">
        <p14:creationId xmlns:p14="http://schemas.microsoft.com/office/powerpoint/2010/main" val="3200569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re de section">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AB471F2E-1A55-42EA-969D-6C6C7E0A7321}"/>
              </a:ext>
            </a:extLst>
          </p:cNvPr>
          <p:cNvSpPr/>
          <p:nvPr userDrawn="1"/>
        </p:nvSpPr>
        <p:spPr>
          <a:xfrm>
            <a:off x="-20320" y="-43323"/>
            <a:ext cx="1721448" cy="1300835"/>
          </a:xfrm>
          <a:custGeom>
            <a:avLst/>
            <a:gdLst>
              <a:gd name="connsiteX0" fmla="*/ 0 w 1004129"/>
              <a:gd name="connsiteY0" fmla="*/ 0 h 782658"/>
              <a:gd name="connsiteX1" fmla="*/ 0 w 1004129"/>
              <a:gd name="connsiteY1" fmla="*/ 774385 h 782658"/>
              <a:gd name="connsiteX2" fmla="*/ 166231 w 1004129"/>
              <a:gd name="connsiteY2" fmla="*/ 782658 h 782658"/>
              <a:gd name="connsiteX3" fmla="*/ 687451 w 1004129"/>
              <a:gd name="connsiteY3" fmla="*/ 648758 h 782658"/>
              <a:gd name="connsiteX4" fmla="*/ 1001711 w 1004129"/>
              <a:gd name="connsiteY4" fmla="*/ 23547 h 782658"/>
              <a:gd name="connsiteX5" fmla="*/ 1004129 w 1004129"/>
              <a:gd name="connsiteY5" fmla="*/ 0 h 782658"/>
              <a:gd name="connsiteX6" fmla="*/ 0 w 1004129"/>
              <a:gd name="connsiteY6" fmla="*/ 0 h 78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129" h="782658">
                <a:moveTo>
                  <a:pt x="0" y="0"/>
                </a:moveTo>
                <a:lnTo>
                  <a:pt x="0" y="774385"/>
                </a:lnTo>
                <a:cubicBezTo>
                  <a:pt x="55750" y="779731"/>
                  <a:pt x="111245" y="782658"/>
                  <a:pt x="166231" y="782658"/>
                </a:cubicBezTo>
                <a:cubicBezTo>
                  <a:pt x="357663" y="782658"/>
                  <a:pt x="540186" y="746765"/>
                  <a:pt x="687451" y="648758"/>
                </a:cubicBezTo>
                <a:cubicBezTo>
                  <a:pt x="909559" y="500474"/>
                  <a:pt x="979691" y="254692"/>
                  <a:pt x="1001711" y="23547"/>
                </a:cubicBezTo>
                <a:cubicBezTo>
                  <a:pt x="1002475" y="15656"/>
                  <a:pt x="1003239" y="7764"/>
                  <a:pt x="1004129" y="0"/>
                </a:cubicBezTo>
                <a:lnTo>
                  <a:pt x="0" y="0"/>
                </a:lnTo>
                <a:close/>
              </a:path>
            </a:pathLst>
          </a:custGeom>
          <a:solidFill>
            <a:srgbClr val="FCC144"/>
          </a:solidFill>
          <a:ln w="12726" cap="flat">
            <a:noFill/>
            <a:prstDash val="solid"/>
            <a:miter/>
          </a:ln>
        </p:spPr>
        <p:txBody>
          <a:bodyPr rtlCol="0" anchor="ctr"/>
          <a:lstStyle/>
          <a:p>
            <a:endParaRPr lang="fr-BE"/>
          </a:p>
        </p:txBody>
      </p:sp>
      <p:sp>
        <p:nvSpPr>
          <p:cNvPr id="8" name="Forme libre : forme 7">
            <a:extLst>
              <a:ext uri="{FF2B5EF4-FFF2-40B4-BE49-F238E27FC236}">
                <a16:creationId xmlns:a16="http://schemas.microsoft.com/office/drawing/2014/main" id="{DCDFD262-7EC5-41E4-9666-9AEC94144DC5}"/>
              </a:ext>
            </a:extLst>
          </p:cNvPr>
          <p:cNvSpPr/>
          <p:nvPr userDrawn="1"/>
        </p:nvSpPr>
        <p:spPr>
          <a:xfrm>
            <a:off x="7886700" y="2619549"/>
            <a:ext cx="4305300" cy="4238451"/>
          </a:xfrm>
          <a:custGeom>
            <a:avLst/>
            <a:gdLst>
              <a:gd name="connsiteX0" fmla="*/ 2830247 w 2830247"/>
              <a:gd name="connsiteY0" fmla="*/ 2550099 h 2550099"/>
              <a:gd name="connsiteX1" fmla="*/ 2830247 w 2830247"/>
              <a:gd name="connsiteY1" fmla="*/ 0 h 2550099"/>
              <a:gd name="connsiteX2" fmla="*/ 2710602 w 2830247"/>
              <a:gd name="connsiteY2" fmla="*/ 36275 h 2550099"/>
              <a:gd name="connsiteX3" fmla="*/ 2305463 w 2830247"/>
              <a:gd name="connsiteY3" fmla="*/ 1160305 h 2550099"/>
              <a:gd name="connsiteX4" fmla="*/ 1507912 w 2830247"/>
              <a:gd name="connsiteY4" fmla="*/ 2030661 h 2550099"/>
              <a:gd name="connsiteX5" fmla="*/ 196396 w 2830247"/>
              <a:gd name="connsiteY5" fmla="*/ 2416326 h 2550099"/>
              <a:gd name="connsiteX6" fmla="*/ 0 w 2830247"/>
              <a:gd name="connsiteY6" fmla="*/ 2550099 h 2550099"/>
              <a:gd name="connsiteX7" fmla="*/ 2830120 w 2830247"/>
              <a:gd name="connsiteY7" fmla="*/ 2550099 h 255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247" h="2550099">
                <a:moveTo>
                  <a:pt x="2830247" y="2550099"/>
                </a:moveTo>
                <a:lnTo>
                  <a:pt x="2830247" y="0"/>
                </a:lnTo>
                <a:cubicBezTo>
                  <a:pt x="2789644" y="10055"/>
                  <a:pt x="2749550" y="22020"/>
                  <a:pt x="2710602" y="36275"/>
                </a:cubicBezTo>
                <a:cubicBezTo>
                  <a:pt x="2124722" y="252146"/>
                  <a:pt x="2217638" y="715962"/>
                  <a:pt x="2305463" y="1160305"/>
                </a:cubicBezTo>
                <a:cubicBezTo>
                  <a:pt x="2407925" y="1655432"/>
                  <a:pt x="2070118" y="1872321"/>
                  <a:pt x="1507912" y="2030661"/>
                </a:cubicBezTo>
                <a:cubicBezTo>
                  <a:pt x="1067643" y="2156034"/>
                  <a:pt x="582189" y="2211528"/>
                  <a:pt x="196396" y="2416326"/>
                </a:cubicBezTo>
                <a:cubicBezTo>
                  <a:pt x="125882" y="2454001"/>
                  <a:pt x="59822" y="2499314"/>
                  <a:pt x="0" y="2550099"/>
                </a:cubicBezTo>
                <a:lnTo>
                  <a:pt x="2830120" y="2550099"/>
                </a:lnTo>
                <a:close/>
              </a:path>
            </a:pathLst>
          </a:custGeom>
          <a:solidFill>
            <a:srgbClr val="55BCB1"/>
          </a:solidFill>
          <a:ln w="12726" cap="flat">
            <a:noFill/>
            <a:prstDash val="solid"/>
            <a:miter/>
          </a:ln>
        </p:spPr>
        <p:txBody>
          <a:bodyPr rtlCol="0" anchor="ctr"/>
          <a:lstStyle/>
          <a:p>
            <a:endParaRPr lang="fr-BE"/>
          </a:p>
        </p:txBody>
      </p:sp>
      <p:pic>
        <p:nvPicPr>
          <p:cNvPr id="9" name="Image 8">
            <a:extLst>
              <a:ext uri="{FF2B5EF4-FFF2-40B4-BE49-F238E27FC236}">
                <a16:creationId xmlns:a16="http://schemas.microsoft.com/office/drawing/2014/main" id="{DC0F4CF7-0B9A-4F09-90D5-5699133D0D8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320" y="5633771"/>
            <a:ext cx="1361440" cy="722579"/>
          </a:xfrm>
          <a:prstGeom prst="rect">
            <a:avLst/>
          </a:prstGeom>
        </p:spPr>
      </p:pic>
    </p:spTree>
    <p:custDataLst>
      <p:tags r:id="rId1"/>
    </p:custDataLst>
    <p:extLst>
      <p:ext uri="{BB962C8B-B14F-4D97-AF65-F5344CB8AC3E}">
        <p14:creationId xmlns:p14="http://schemas.microsoft.com/office/powerpoint/2010/main" val="3822779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8"/>
        <p:cNvGrpSpPr/>
        <p:nvPr/>
      </p:nvGrpSpPr>
      <p:grpSpPr>
        <a:xfrm>
          <a:off x="0" y="0"/>
          <a:ext cx="0" cy="0"/>
          <a:chOff x="0" y="0"/>
          <a:chExt cx="0" cy="0"/>
        </a:xfrm>
      </p:grpSpPr>
      <p:pic>
        <p:nvPicPr>
          <p:cNvPr id="5" name="Graphique 4">
            <a:extLst>
              <a:ext uri="{FF2B5EF4-FFF2-40B4-BE49-F238E27FC236}">
                <a16:creationId xmlns:a16="http://schemas.microsoft.com/office/drawing/2014/main" id="{E0140093-1856-45EE-83AD-A79732AAF5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8427" y="-2"/>
            <a:ext cx="7545493" cy="6844364"/>
          </a:xfrm>
          <a:prstGeom prst="rect">
            <a:avLst/>
          </a:prstGeom>
        </p:spPr>
      </p:pic>
      <p:sp>
        <p:nvSpPr>
          <p:cNvPr id="25" name="Google Shape;41;p3">
            <a:extLst>
              <a:ext uri="{FF2B5EF4-FFF2-40B4-BE49-F238E27FC236}">
                <a16:creationId xmlns:a16="http://schemas.microsoft.com/office/drawing/2014/main" id="{CD0D79E4-7C84-47CF-A278-D23E241D3209}"/>
              </a:ext>
            </a:extLst>
          </p:cNvPr>
          <p:cNvSpPr txBox="1">
            <a:spLocks noGrp="1"/>
          </p:cNvSpPr>
          <p:nvPr>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8" name="Google Shape;27;p3">
            <a:extLst>
              <a:ext uri="{FF2B5EF4-FFF2-40B4-BE49-F238E27FC236}">
                <a16:creationId xmlns:a16="http://schemas.microsoft.com/office/drawing/2014/main" id="{AE0AC5BA-B09A-46F2-BFCA-D606A50EF53A}"/>
              </a:ext>
            </a:extLst>
          </p:cNvPr>
          <p:cNvSpPr txBox="1">
            <a:spLocks noGrp="1"/>
          </p:cNvSpPr>
          <p:nvPr>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 name="Forme libre : forme 6">
            <a:extLst>
              <a:ext uri="{FF2B5EF4-FFF2-40B4-BE49-F238E27FC236}">
                <a16:creationId xmlns:a16="http://schemas.microsoft.com/office/drawing/2014/main" id="{D1AE54F6-2A2E-44BB-A320-FECE6A08E172}"/>
              </a:ext>
            </a:extLst>
          </p:cNvPr>
          <p:cNvSpPr/>
          <p:nvPr/>
        </p:nvSpPr>
        <p:spPr>
          <a:xfrm>
            <a:off x="10651915" y="0"/>
            <a:ext cx="1540085" cy="1206357"/>
          </a:xfrm>
          <a:custGeom>
            <a:avLst/>
            <a:gdLst>
              <a:gd name="connsiteX0" fmla="*/ 97727 w 866298"/>
              <a:gd name="connsiteY0" fmla="*/ 242983 h 678576"/>
              <a:gd name="connsiteX1" fmla="*/ 288227 w 866298"/>
              <a:gd name="connsiteY1" fmla="*/ 487394 h 678576"/>
              <a:gd name="connsiteX2" fmla="*/ 577787 w 866298"/>
              <a:gd name="connsiteY2" fmla="*/ 663512 h 678576"/>
              <a:gd name="connsiteX3" fmla="*/ 866299 w 866298"/>
              <a:gd name="connsiteY3" fmla="*/ 541020 h 678576"/>
              <a:gd name="connsiteX4" fmla="*/ 866299 w 866298"/>
              <a:gd name="connsiteY4" fmla="*/ 0 h 678576"/>
              <a:gd name="connsiteX5" fmla="*/ 0 w 866298"/>
              <a:gd name="connsiteY5" fmla="*/ 0 h 678576"/>
              <a:gd name="connsiteX6" fmla="*/ 97727 w 866298"/>
              <a:gd name="connsiteY6" fmla="*/ 242983 h 67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298" h="678576">
                <a:moveTo>
                  <a:pt x="97727" y="242983"/>
                </a:moveTo>
                <a:cubicBezTo>
                  <a:pt x="146304" y="329565"/>
                  <a:pt x="212217" y="415195"/>
                  <a:pt x="288227" y="487394"/>
                </a:cubicBezTo>
                <a:cubicBezTo>
                  <a:pt x="375095" y="569976"/>
                  <a:pt x="475202" y="634937"/>
                  <a:pt x="577787" y="663512"/>
                </a:cubicBezTo>
                <a:cubicBezTo>
                  <a:pt x="747427" y="710565"/>
                  <a:pt x="820960" y="641223"/>
                  <a:pt x="866299" y="541020"/>
                </a:cubicBezTo>
                <a:lnTo>
                  <a:pt x="866299" y="0"/>
                </a:lnTo>
                <a:lnTo>
                  <a:pt x="0" y="0"/>
                </a:lnTo>
                <a:cubicBezTo>
                  <a:pt x="20193" y="80677"/>
                  <a:pt x="52769" y="162973"/>
                  <a:pt x="97727" y="242983"/>
                </a:cubicBezTo>
                <a:close/>
              </a:path>
            </a:pathLst>
          </a:custGeom>
          <a:solidFill>
            <a:srgbClr val="D4EAE9"/>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144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816459" y="3619367"/>
            <a:ext cx="5140400" cy="5612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a:endParaRPr/>
          </a:p>
        </p:txBody>
      </p:sp>
      <p:pic>
        <p:nvPicPr>
          <p:cNvPr id="7" name="Graphique 6">
            <a:extLst>
              <a:ext uri="{FF2B5EF4-FFF2-40B4-BE49-F238E27FC236}">
                <a16:creationId xmlns:a16="http://schemas.microsoft.com/office/drawing/2014/main" id="{6DF78F5D-EEC6-42DA-8919-BC497E1145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7" y="1"/>
            <a:ext cx="12273593" cy="6989129"/>
          </a:xfrm>
          <a:prstGeom prst="rect">
            <a:avLst/>
          </a:prstGeom>
        </p:spPr>
      </p:pic>
      <p:pic>
        <p:nvPicPr>
          <p:cNvPr id="17" name="Image 16">
            <a:extLst>
              <a:ext uri="{FF2B5EF4-FFF2-40B4-BE49-F238E27FC236}">
                <a16:creationId xmlns:a16="http://schemas.microsoft.com/office/drawing/2014/main" id="{886AF154-7DE8-41D4-983C-AD2A527F022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040" y="1731217"/>
            <a:ext cx="6807200" cy="3612896"/>
          </a:xfrm>
          <a:prstGeom prst="rect">
            <a:avLst/>
          </a:prstGeom>
        </p:spPr>
      </p:pic>
    </p:spTree>
    <p:extLst>
      <p:ext uri="{BB962C8B-B14F-4D97-AF65-F5344CB8AC3E}">
        <p14:creationId xmlns:p14="http://schemas.microsoft.com/office/powerpoint/2010/main" val="987085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
        <p:nvSpPr>
          <p:cNvPr id="5" name="Forme libre : forme 4">
            <a:extLst>
              <a:ext uri="{FF2B5EF4-FFF2-40B4-BE49-F238E27FC236}">
                <a16:creationId xmlns:a16="http://schemas.microsoft.com/office/drawing/2014/main" id="{1137B77A-DFB4-419B-B690-4E25606F4197}"/>
              </a:ext>
            </a:extLst>
          </p:cNvPr>
          <p:cNvSpPr/>
          <p:nvPr/>
        </p:nvSpPr>
        <p:spPr>
          <a:xfrm>
            <a:off x="412221" y="-10329"/>
            <a:ext cx="4996176" cy="1697984"/>
          </a:xfrm>
          <a:custGeom>
            <a:avLst/>
            <a:gdLst>
              <a:gd name="connsiteX0" fmla="*/ 578649 w 3747132"/>
              <a:gd name="connsiteY0" fmla="*/ 508459 h 1273488"/>
              <a:gd name="connsiteX1" fmla="*/ 1182995 w 3747132"/>
              <a:gd name="connsiteY1" fmla="*/ 979458 h 1273488"/>
              <a:gd name="connsiteX2" fmla="*/ 1818665 w 3747132"/>
              <a:gd name="connsiteY2" fmla="*/ 1259194 h 1273488"/>
              <a:gd name="connsiteX3" fmla="*/ 2443851 w 3747132"/>
              <a:gd name="connsiteY3" fmla="*/ 1053100 h 1273488"/>
              <a:gd name="connsiteX4" fmla="*/ 3408607 w 3747132"/>
              <a:gd name="connsiteY4" fmla="*/ 623396 h 1273488"/>
              <a:gd name="connsiteX5" fmla="*/ 3452587 w 3747132"/>
              <a:gd name="connsiteY5" fmla="*/ 767 h 1273488"/>
              <a:gd name="connsiteX6" fmla="*/ 3448752 w 3747132"/>
              <a:gd name="connsiteY6" fmla="*/ 0 h 1273488"/>
              <a:gd name="connsiteX7" fmla="*/ 0 w 3747132"/>
              <a:gd name="connsiteY7" fmla="*/ 0 h 1273488"/>
              <a:gd name="connsiteX8" fmla="*/ 578649 w 3747132"/>
              <a:gd name="connsiteY8" fmla="*/ 508331 h 127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7132" h="1273488">
                <a:moveTo>
                  <a:pt x="578649" y="508459"/>
                </a:moveTo>
                <a:cubicBezTo>
                  <a:pt x="761474" y="671724"/>
                  <a:pt x="969102" y="841508"/>
                  <a:pt x="1182995" y="979458"/>
                </a:cubicBezTo>
                <a:cubicBezTo>
                  <a:pt x="1394587" y="1116002"/>
                  <a:pt x="1612443" y="1221606"/>
                  <a:pt x="1818665" y="1259194"/>
                </a:cubicBezTo>
                <a:cubicBezTo>
                  <a:pt x="2130108" y="1315576"/>
                  <a:pt x="2316769" y="1196548"/>
                  <a:pt x="2443851" y="1053100"/>
                </a:cubicBezTo>
                <a:cubicBezTo>
                  <a:pt x="2689324" y="776816"/>
                  <a:pt x="2899637" y="658811"/>
                  <a:pt x="3408607" y="623396"/>
                </a:cubicBezTo>
                <a:cubicBezTo>
                  <a:pt x="3819772" y="594630"/>
                  <a:pt x="3882163" y="434690"/>
                  <a:pt x="3452587" y="767"/>
                </a:cubicBezTo>
                <a:lnTo>
                  <a:pt x="3448752" y="0"/>
                </a:lnTo>
                <a:lnTo>
                  <a:pt x="0" y="0"/>
                </a:lnTo>
                <a:cubicBezTo>
                  <a:pt x="201364" y="161730"/>
                  <a:pt x="391093" y="340081"/>
                  <a:pt x="578649" y="508331"/>
                </a:cubicBezTo>
                <a:close/>
              </a:path>
            </a:pathLst>
          </a:custGeom>
          <a:solidFill>
            <a:srgbClr val="31B29B"/>
          </a:solidFill>
          <a:ln w="12779"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cs typeface="Arial"/>
              <a:sym typeface="Arial"/>
            </a:endParaRPr>
          </a:p>
        </p:txBody>
      </p:sp>
      <p:pic>
        <p:nvPicPr>
          <p:cNvPr id="7" name="Graphique 6">
            <a:extLst>
              <a:ext uri="{FF2B5EF4-FFF2-40B4-BE49-F238E27FC236}">
                <a16:creationId xmlns:a16="http://schemas.microsoft.com/office/drawing/2014/main" id="{927040AB-1C26-4A44-A38E-FC1E3C062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55841" y="1693"/>
            <a:ext cx="4887273" cy="6967324"/>
          </a:xfrm>
          <a:prstGeom prst="rect">
            <a:avLst/>
          </a:prstGeom>
        </p:spPr>
      </p:pic>
    </p:spTree>
    <p:extLst>
      <p:ext uri="{BB962C8B-B14F-4D97-AF65-F5344CB8AC3E}">
        <p14:creationId xmlns:p14="http://schemas.microsoft.com/office/powerpoint/2010/main" val="9786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8"/>
        <p:cNvGrpSpPr/>
        <p:nvPr/>
      </p:nvGrpSpPr>
      <p:grpSpPr>
        <a:xfrm>
          <a:off x="0" y="0"/>
          <a:ext cx="0" cy="0"/>
          <a:chOff x="0" y="0"/>
          <a:chExt cx="0" cy="0"/>
        </a:xfrm>
      </p:grpSpPr>
      <p:pic>
        <p:nvPicPr>
          <p:cNvPr id="25" name="Graphique 24">
            <a:extLst>
              <a:ext uri="{FF2B5EF4-FFF2-40B4-BE49-F238E27FC236}">
                <a16:creationId xmlns:a16="http://schemas.microsoft.com/office/drawing/2014/main" id="{FB15845E-6B37-4AAE-BF44-CD6EE2DB21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8427" y="-2"/>
            <a:ext cx="7545493" cy="6844364"/>
          </a:xfrm>
          <a:prstGeom prst="rect">
            <a:avLst/>
          </a:prstGeom>
        </p:spPr>
      </p:pic>
      <p:sp>
        <p:nvSpPr>
          <p:cNvPr id="6" name="Forme libre : forme 5">
            <a:extLst>
              <a:ext uri="{FF2B5EF4-FFF2-40B4-BE49-F238E27FC236}">
                <a16:creationId xmlns:a16="http://schemas.microsoft.com/office/drawing/2014/main" id="{A35BB07F-5FFA-420A-A774-0D6AFDF800D6}"/>
              </a:ext>
            </a:extLst>
          </p:cNvPr>
          <p:cNvSpPr/>
          <p:nvPr/>
        </p:nvSpPr>
        <p:spPr>
          <a:xfrm>
            <a:off x="10651915" y="0"/>
            <a:ext cx="1540085" cy="1206357"/>
          </a:xfrm>
          <a:custGeom>
            <a:avLst/>
            <a:gdLst>
              <a:gd name="connsiteX0" fmla="*/ 97727 w 866298"/>
              <a:gd name="connsiteY0" fmla="*/ 242983 h 678576"/>
              <a:gd name="connsiteX1" fmla="*/ 288227 w 866298"/>
              <a:gd name="connsiteY1" fmla="*/ 487394 h 678576"/>
              <a:gd name="connsiteX2" fmla="*/ 577787 w 866298"/>
              <a:gd name="connsiteY2" fmla="*/ 663512 h 678576"/>
              <a:gd name="connsiteX3" fmla="*/ 866299 w 866298"/>
              <a:gd name="connsiteY3" fmla="*/ 541020 h 678576"/>
              <a:gd name="connsiteX4" fmla="*/ 866299 w 866298"/>
              <a:gd name="connsiteY4" fmla="*/ 0 h 678576"/>
              <a:gd name="connsiteX5" fmla="*/ 0 w 866298"/>
              <a:gd name="connsiteY5" fmla="*/ 0 h 678576"/>
              <a:gd name="connsiteX6" fmla="*/ 97727 w 866298"/>
              <a:gd name="connsiteY6" fmla="*/ 242983 h 67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298" h="678576">
                <a:moveTo>
                  <a:pt x="97727" y="242983"/>
                </a:moveTo>
                <a:cubicBezTo>
                  <a:pt x="146304" y="329565"/>
                  <a:pt x="212217" y="415195"/>
                  <a:pt x="288227" y="487394"/>
                </a:cubicBezTo>
                <a:cubicBezTo>
                  <a:pt x="375095" y="569976"/>
                  <a:pt x="475202" y="634937"/>
                  <a:pt x="577787" y="663512"/>
                </a:cubicBezTo>
                <a:cubicBezTo>
                  <a:pt x="747427" y="710565"/>
                  <a:pt x="820960" y="641223"/>
                  <a:pt x="866299" y="541020"/>
                </a:cubicBezTo>
                <a:lnTo>
                  <a:pt x="866299" y="0"/>
                </a:lnTo>
                <a:lnTo>
                  <a:pt x="0" y="0"/>
                </a:lnTo>
                <a:cubicBezTo>
                  <a:pt x="20193" y="80677"/>
                  <a:pt x="52769" y="162973"/>
                  <a:pt x="97727" y="242983"/>
                </a:cubicBezTo>
                <a:close/>
              </a:path>
            </a:pathLst>
          </a:custGeom>
          <a:solidFill>
            <a:srgbClr val="D4EAE9"/>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1"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txBox="1">
            <a:spLocks noGrp="1"/>
          </p:cNvSpPr>
          <p:nvPr userDrawn="1">
            <p:ph type="title" hasCustomPrompt="1"/>
          </p:nvPr>
        </p:nvSpPr>
        <p:spPr>
          <a:xfrm>
            <a:off x="1361233" y="1911133"/>
            <a:ext cx="3856400" cy="3035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20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41" name="Google Shape;41;p3"/>
          <p:cNvSpPr txBox="1">
            <a:spLocks noGrp="1"/>
          </p:cNvSpPr>
          <p:nvPr userDrawn="1">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7" name="Google Shape;27;p3"/>
          <p:cNvSpPr txBox="1">
            <a:spLocks noGrp="1"/>
          </p:cNvSpPr>
          <p:nvPr userDrawn="1">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6781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8"/>
        <p:cNvGrpSpPr/>
        <p:nvPr/>
      </p:nvGrpSpPr>
      <p:grpSpPr>
        <a:xfrm>
          <a:off x="0" y="0"/>
          <a:ext cx="0" cy="0"/>
          <a:chOff x="0" y="0"/>
          <a:chExt cx="0" cy="0"/>
        </a:xfrm>
      </p:grpSpPr>
      <p:pic>
        <p:nvPicPr>
          <p:cNvPr id="5" name="Graphique 4">
            <a:extLst>
              <a:ext uri="{FF2B5EF4-FFF2-40B4-BE49-F238E27FC236}">
                <a16:creationId xmlns:a16="http://schemas.microsoft.com/office/drawing/2014/main" id="{E0140093-1856-45EE-83AD-A79732AAF5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8427" y="-2"/>
            <a:ext cx="7545493" cy="6844364"/>
          </a:xfrm>
          <a:prstGeom prst="rect">
            <a:avLst/>
          </a:prstGeom>
        </p:spPr>
      </p:pic>
      <p:sp>
        <p:nvSpPr>
          <p:cNvPr id="25" name="Google Shape;41;p3">
            <a:extLst>
              <a:ext uri="{FF2B5EF4-FFF2-40B4-BE49-F238E27FC236}">
                <a16:creationId xmlns:a16="http://schemas.microsoft.com/office/drawing/2014/main" id="{CD0D79E4-7C84-47CF-A278-D23E241D3209}"/>
              </a:ext>
            </a:extLst>
          </p:cNvPr>
          <p:cNvSpPr txBox="1">
            <a:spLocks noGrp="1"/>
          </p:cNvSpPr>
          <p:nvPr>
            <p:ph type="ctrTitle" idx="2"/>
          </p:nvPr>
        </p:nvSpPr>
        <p:spPr>
          <a:xfrm>
            <a:off x="6236603" y="2287600"/>
            <a:ext cx="5151600" cy="20104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5000"/>
              <a:buNone/>
              <a:defRPr sz="6667"/>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8" name="Google Shape;27;p3">
            <a:extLst>
              <a:ext uri="{FF2B5EF4-FFF2-40B4-BE49-F238E27FC236}">
                <a16:creationId xmlns:a16="http://schemas.microsoft.com/office/drawing/2014/main" id="{AE0AC5BA-B09A-46F2-BFCA-D606A50EF53A}"/>
              </a:ext>
            </a:extLst>
          </p:cNvPr>
          <p:cNvSpPr txBox="1">
            <a:spLocks noGrp="1"/>
          </p:cNvSpPr>
          <p:nvPr>
            <p:ph type="subTitle" idx="1"/>
          </p:nvPr>
        </p:nvSpPr>
        <p:spPr>
          <a:xfrm>
            <a:off x="6236604" y="4092767"/>
            <a:ext cx="5151600" cy="47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solidFill>
                  <a:schemeClr val="lt1"/>
                </a:solidFill>
              </a:defRPr>
            </a:lvl1pPr>
            <a:lvl2pPr lvl="1" algn="ctr" rtl="0">
              <a:lnSpc>
                <a:spcPct val="100000"/>
              </a:lnSpc>
              <a:spcBef>
                <a:spcPts val="2133"/>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 name="Forme libre : forme 6">
            <a:extLst>
              <a:ext uri="{FF2B5EF4-FFF2-40B4-BE49-F238E27FC236}">
                <a16:creationId xmlns:a16="http://schemas.microsoft.com/office/drawing/2014/main" id="{D1AE54F6-2A2E-44BB-A320-FECE6A08E172}"/>
              </a:ext>
            </a:extLst>
          </p:cNvPr>
          <p:cNvSpPr/>
          <p:nvPr/>
        </p:nvSpPr>
        <p:spPr>
          <a:xfrm>
            <a:off x="10651915" y="0"/>
            <a:ext cx="1540085" cy="1206357"/>
          </a:xfrm>
          <a:custGeom>
            <a:avLst/>
            <a:gdLst>
              <a:gd name="connsiteX0" fmla="*/ 97727 w 866298"/>
              <a:gd name="connsiteY0" fmla="*/ 242983 h 678576"/>
              <a:gd name="connsiteX1" fmla="*/ 288227 w 866298"/>
              <a:gd name="connsiteY1" fmla="*/ 487394 h 678576"/>
              <a:gd name="connsiteX2" fmla="*/ 577787 w 866298"/>
              <a:gd name="connsiteY2" fmla="*/ 663512 h 678576"/>
              <a:gd name="connsiteX3" fmla="*/ 866299 w 866298"/>
              <a:gd name="connsiteY3" fmla="*/ 541020 h 678576"/>
              <a:gd name="connsiteX4" fmla="*/ 866299 w 866298"/>
              <a:gd name="connsiteY4" fmla="*/ 0 h 678576"/>
              <a:gd name="connsiteX5" fmla="*/ 0 w 866298"/>
              <a:gd name="connsiteY5" fmla="*/ 0 h 678576"/>
              <a:gd name="connsiteX6" fmla="*/ 97727 w 866298"/>
              <a:gd name="connsiteY6" fmla="*/ 242983 h 67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298" h="678576">
                <a:moveTo>
                  <a:pt x="97727" y="242983"/>
                </a:moveTo>
                <a:cubicBezTo>
                  <a:pt x="146304" y="329565"/>
                  <a:pt x="212217" y="415195"/>
                  <a:pt x="288227" y="487394"/>
                </a:cubicBezTo>
                <a:cubicBezTo>
                  <a:pt x="375095" y="569976"/>
                  <a:pt x="475202" y="634937"/>
                  <a:pt x="577787" y="663512"/>
                </a:cubicBezTo>
                <a:cubicBezTo>
                  <a:pt x="747427" y="710565"/>
                  <a:pt x="820960" y="641223"/>
                  <a:pt x="866299" y="541020"/>
                </a:cubicBezTo>
                <a:lnTo>
                  <a:pt x="866299" y="0"/>
                </a:lnTo>
                <a:lnTo>
                  <a:pt x="0" y="0"/>
                </a:lnTo>
                <a:cubicBezTo>
                  <a:pt x="20193" y="80677"/>
                  <a:pt x="52769" y="162973"/>
                  <a:pt x="97727" y="242983"/>
                </a:cubicBezTo>
                <a:close/>
              </a:path>
            </a:pathLst>
          </a:custGeom>
          <a:solidFill>
            <a:srgbClr val="D4EAE9"/>
          </a:solidFill>
          <a:ln w="952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fr-BE" sz="1867"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9975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219"/>
        <p:cNvGrpSpPr/>
        <p:nvPr/>
      </p:nvGrpSpPr>
      <p:grpSpPr>
        <a:xfrm>
          <a:off x="0" y="0"/>
          <a:ext cx="0" cy="0"/>
          <a:chOff x="0" y="0"/>
          <a:chExt cx="0" cy="0"/>
        </a:xfrm>
      </p:grpSpPr>
      <p:sp>
        <p:nvSpPr>
          <p:cNvPr id="220" name="Google Shape;220;p11"/>
          <p:cNvSpPr txBox="1">
            <a:spLocks noGrp="1"/>
          </p:cNvSpPr>
          <p:nvPr>
            <p:ph type="body" idx="1"/>
          </p:nvPr>
        </p:nvSpPr>
        <p:spPr>
          <a:xfrm>
            <a:off x="2094933" y="2997367"/>
            <a:ext cx="8002000" cy="8632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4000"/>
              <a:buFont typeface="Montserrat"/>
              <a:buNone/>
              <a:defRPr sz="5333" b="1">
                <a:latin typeface="Montserrat"/>
                <a:ea typeface="Montserrat"/>
                <a:cs typeface="Montserrat"/>
                <a:sym typeface="Montserrat"/>
              </a:defRPr>
            </a:lvl1pPr>
          </a:lstStyle>
          <a:p>
            <a:endParaRPr/>
          </a:p>
        </p:txBody>
      </p:sp>
    </p:spTree>
    <p:extLst>
      <p:ext uri="{BB962C8B-B14F-4D97-AF65-F5344CB8AC3E}">
        <p14:creationId xmlns:p14="http://schemas.microsoft.com/office/powerpoint/2010/main" val="313881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tif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100" y="466033"/>
            <a:ext cx="10294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4200"/>
              <a:buFont typeface="Montserrat"/>
              <a:buNone/>
              <a:defRPr sz="42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8100" y="1603900"/>
            <a:ext cx="102824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5" name="Image 4">
            <a:extLst>
              <a:ext uri="{FF2B5EF4-FFF2-40B4-BE49-F238E27FC236}">
                <a16:creationId xmlns:a16="http://schemas.microsoft.com/office/drawing/2014/main" id="{E7C24D3E-85A9-48EF-B6D6-9A55237DE808}"/>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365760" y="5327488"/>
            <a:ext cx="1907325" cy="1012305"/>
          </a:xfrm>
          <a:prstGeom prst="rect">
            <a:avLst/>
          </a:prstGeom>
        </p:spPr>
      </p:pic>
    </p:spTree>
    <p:extLst>
      <p:ext uri="{BB962C8B-B14F-4D97-AF65-F5344CB8AC3E}">
        <p14:creationId xmlns:p14="http://schemas.microsoft.com/office/powerpoint/2010/main" val="3216681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100" y="466033"/>
            <a:ext cx="10294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4200"/>
              <a:buFont typeface="Montserrat"/>
              <a:buNone/>
              <a:defRPr sz="42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8100" y="1603900"/>
            <a:ext cx="102824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20188319"/>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8100" y="466033"/>
            <a:ext cx="10294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4200"/>
              <a:buFont typeface="Montserrat"/>
              <a:buNone/>
              <a:defRPr sz="42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800"/>
              <a:buFont typeface="Montserrat"/>
              <a:buNone/>
              <a:defRPr sz="28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58100" y="1603900"/>
            <a:ext cx="102824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5" name="Image 4">
            <a:extLst>
              <a:ext uri="{FF2B5EF4-FFF2-40B4-BE49-F238E27FC236}">
                <a16:creationId xmlns:a16="http://schemas.microsoft.com/office/drawing/2014/main" id="{E7C24D3E-85A9-48EF-B6D6-9A55237DE808}"/>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134191" y="5695623"/>
            <a:ext cx="1907325" cy="1012305"/>
          </a:xfrm>
          <a:prstGeom prst="rect">
            <a:avLst/>
          </a:prstGeom>
        </p:spPr>
      </p:pic>
    </p:spTree>
    <p:extLst>
      <p:ext uri="{BB962C8B-B14F-4D97-AF65-F5344CB8AC3E}">
        <p14:creationId xmlns:p14="http://schemas.microsoft.com/office/powerpoint/2010/main" val="256141113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svg"/><Relationship Id="rId7" Type="http://schemas.openxmlformats.org/officeDocument/2006/relationships/image" Target="../media/image32.sv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10.png"/><Relationship Id="rId4" Type="http://schemas.openxmlformats.org/officeDocument/2006/relationships/image" Target="../media/image62.sv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28.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78.jpeg"/><Relationship Id="rId4" Type="http://schemas.openxmlformats.org/officeDocument/2006/relationships/image" Target="../media/image77.svg"/></Relationships>
</file>

<file path=ppt/slides/_rels/slide3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80C75-5ED1-0793-09A9-02771201BC27}"/>
              </a:ext>
            </a:extLst>
          </p:cNvPr>
          <p:cNvSpPr>
            <a:spLocks noGrp="1"/>
          </p:cNvSpPr>
          <p:nvPr>
            <p:ph type="title" idx="4294967295"/>
          </p:nvPr>
        </p:nvSpPr>
        <p:spPr>
          <a:xfrm>
            <a:off x="692442" y="217047"/>
            <a:ext cx="10807115" cy="3623433"/>
          </a:xfrm>
        </p:spPr>
        <p:txBody>
          <a:bodyPr>
            <a:normAutofit fontScale="90000"/>
          </a:bodyPr>
          <a:lstStyle/>
          <a:p>
            <a:pPr algn="ctr"/>
            <a:r>
              <a:rPr lang="fr-FR" sz="4000" b="1">
                <a:solidFill>
                  <a:schemeClr val="tx1">
                    <a:lumMod val="50000"/>
                  </a:schemeClr>
                </a:solidFill>
              </a:rPr>
              <a:t>Préparer ensemble </a:t>
            </a:r>
            <a:br>
              <a:rPr lang="fr-FR" sz="4000" b="1"/>
            </a:br>
            <a:r>
              <a:rPr lang="fr-FR" sz="4000" b="1">
                <a:solidFill>
                  <a:schemeClr val="tx1">
                    <a:lumMod val="50000"/>
                  </a:schemeClr>
                </a:solidFill>
              </a:rPr>
              <a:t>la rentrée </a:t>
            </a:r>
            <a:r>
              <a:rPr lang="fr-FR" sz="4000" b="1">
                <a:solidFill>
                  <a:srgbClr val="55BCB1"/>
                </a:solidFill>
              </a:rPr>
              <a:t>2026</a:t>
            </a:r>
            <a:br>
              <a:rPr lang="fr-FR" sz="4000" b="1"/>
            </a:br>
            <a:br>
              <a:rPr lang="fr-FR" sz="4800" b="1"/>
            </a:br>
            <a:br>
              <a:rPr lang="fr-FR" sz="4400" b="1"/>
            </a:br>
            <a:br>
              <a:rPr lang="fr-FR" sz="4400" b="1"/>
            </a:br>
            <a:br>
              <a:rPr lang="fr-FR" sz="4400" b="1"/>
            </a:br>
            <a:br>
              <a:rPr lang="fr-FR" sz="4400" b="1"/>
            </a:br>
            <a:r>
              <a:rPr lang="fr-FR" sz="2700" b="1"/>
              <a:t>CSA - Cellule de soutien et d’accompagnement</a:t>
            </a:r>
            <a:br>
              <a:rPr lang="fr-FR" sz="4000" b="1"/>
            </a:br>
            <a:r>
              <a:rPr lang="fr-FR" sz="3100">
                <a:solidFill>
                  <a:schemeClr val="tx1">
                    <a:lumMod val="50000"/>
                  </a:schemeClr>
                </a:solidFill>
              </a:rPr>
              <a:t>Direction de l’enseignement secondaire - SeGEC</a:t>
            </a:r>
            <a:endParaRPr lang="fr-BE" sz="3100">
              <a:solidFill>
                <a:schemeClr val="tx1">
                  <a:lumMod val="50000"/>
                </a:schemeClr>
              </a:solidFill>
            </a:endParaRPr>
          </a:p>
        </p:txBody>
      </p:sp>
      <p:sp>
        <p:nvSpPr>
          <p:cNvPr id="3" name="ZoneTexte 2">
            <a:extLst>
              <a:ext uri="{FF2B5EF4-FFF2-40B4-BE49-F238E27FC236}">
                <a16:creationId xmlns:a16="http://schemas.microsoft.com/office/drawing/2014/main" id="{CFB4EC55-4985-E8F0-E8BA-42484C8ECCBD}"/>
              </a:ext>
            </a:extLst>
          </p:cNvPr>
          <p:cNvSpPr txBox="1"/>
          <p:nvPr/>
        </p:nvSpPr>
        <p:spPr>
          <a:xfrm>
            <a:off x="2083340" y="1928306"/>
            <a:ext cx="7680092" cy="2000548"/>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fr-BE" sz="4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Rencontres avec les équipes éducatives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3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Janvier à mai 2026</a:t>
            </a:r>
          </a:p>
        </p:txBody>
      </p:sp>
    </p:spTree>
    <p:extLst>
      <p:ext uri="{BB962C8B-B14F-4D97-AF65-F5344CB8AC3E}">
        <p14:creationId xmlns:p14="http://schemas.microsoft.com/office/powerpoint/2010/main" val="13023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17C9-6E7A-314A-F7A9-9C77EC9A598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CB98D54F-5A76-0313-2F1A-0FD3765A0A1C}"/>
              </a:ext>
            </a:extLst>
          </p:cNvPr>
          <p:cNvSpPr txBox="1"/>
          <p:nvPr/>
        </p:nvSpPr>
        <p:spPr>
          <a:xfrm>
            <a:off x="1539524" y="2158283"/>
            <a:ext cx="97725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8h45 à 9h35</a:t>
            </a:r>
            <a:endParaRPr kumimoji="0" lang="fr-BE" sz="3200" b="0" i="0" u="none" strike="noStrike" kern="1200" cap="none" spc="0" normalizeH="0" baseline="0" noProof="0">
              <a:ln>
                <a:noFill/>
              </a:ln>
              <a:solidFill>
                <a:srgbClr val="555555"/>
              </a:solidFill>
              <a:effectLst/>
              <a:uLnTx/>
              <a:uFillTx/>
              <a:latin typeface="Arial"/>
              <a:ea typeface="+mn-ea"/>
              <a:cs typeface="+mn-cs"/>
            </a:endParaRPr>
          </a:p>
        </p:txBody>
      </p:sp>
      <p:sp>
        <p:nvSpPr>
          <p:cNvPr id="3" name="ZoneTexte 2">
            <a:extLst>
              <a:ext uri="{FF2B5EF4-FFF2-40B4-BE49-F238E27FC236}">
                <a16:creationId xmlns:a16="http://schemas.microsoft.com/office/drawing/2014/main" id="{CBC7CB26-DFF7-90A4-B14C-D2FBB2F9BC6D}"/>
              </a:ext>
            </a:extLst>
          </p:cNvPr>
          <p:cNvSpPr txBox="1"/>
          <p:nvPr/>
        </p:nvSpPr>
        <p:spPr>
          <a:xfrm>
            <a:off x="1760707" y="321013"/>
            <a:ext cx="8988357"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8D9EC">
                    <a:lumMod val="49000"/>
                  </a:srgbClr>
                </a:solidFill>
                <a:effectLst/>
                <a:uLnTx/>
                <a:uFillTx/>
                <a:latin typeface="Calibri"/>
                <a:ea typeface="Calibri"/>
                <a:cs typeface="Calibri"/>
              </a:rPr>
              <a:t>Du temps pour être au clair ensemble sur l’évolution de la réforme et sur les choix du réseau </a:t>
            </a:r>
            <a:endParaRPr kumimoji="0" lang="fr-BE" sz="3200" b="1" i="0" u="none" strike="noStrike" kern="1200" cap="none" spc="0" normalizeH="0" baseline="0" noProof="0">
              <a:ln>
                <a:noFill/>
              </a:ln>
              <a:solidFill>
                <a:srgbClr val="F8D9EC">
                  <a:lumMod val="49000"/>
                </a:srgbClr>
              </a:solidFill>
              <a:effectLst/>
              <a:uLnTx/>
              <a:uFillTx/>
              <a:latin typeface="Calibri"/>
              <a:ea typeface="Calibri"/>
              <a:cs typeface="Calibri"/>
            </a:endParaRPr>
          </a:p>
        </p:txBody>
      </p:sp>
      <p:pic>
        <p:nvPicPr>
          <p:cNvPr id="7" name="Graphique 6" descr="Horloge avec un remplissage uni">
            <a:extLst>
              <a:ext uri="{FF2B5EF4-FFF2-40B4-BE49-F238E27FC236}">
                <a16:creationId xmlns:a16="http://schemas.microsoft.com/office/drawing/2014/main" id="{8FA26456-5377-BED7-6387-EACB103C0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103" y="1940961"/>
            <a:ext cx="1019421" cy="1019421"/>
          </a:xfrm>
          <a:prstGeom prst="rect">
            <a:avLst/>
          </a:prstGeom>
        </p:spPr>
      </p:pic>
      <p:pic>
        <p:nvPicPr>
          <p:cNvPr id="9" name="Graphique 8" descr="Loupe avec un remplissage uni">
            <a:extLst>
              <a:ext uri="{FF2B5EF4-FFF2-40B4-BE49-F238E27FC236}">
                <a16:creationId xmlns:a16="http://schemas.microsoft.com/office/drawing/2014/main" id="{EA1B426E-2943-16C0-D921-9A9D00DA54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7488" y="2473862"/>
            <a:ext cx="1538867" cy="1538867"/>
          </a:xfrm>
          <a:prstGeom prst="rect">
            <a:avLst/>
          </a:prstGeom>
        </p:spPr>
      </p:pic>
      <p:pic>
        <p:nvPicPr>
          <p:cNvPr id="11" name="Graphique 10" descr="Enseignant avec un remplissage uni">
            <a:extLst>
              <a:ext uri="{FF2B5EF4-FFF2-40B4-BE49-F238E27FC236}">
                <a16:creationId xmlns:a16="http://schemas.microsoft.com/office/drawing/2014/main" id="{ACCAFADA-34A6-4954-C7FC-B309A426B1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102" y="3804009"/>
            <a:ext cx="1019421" cy="1019421"/>
          </a:xfrm>
          <a:prstGeom prst="rect">
            <a:avLst/>
          </a:prstGeom>
        </p:spPr>
      </p:pic>
      <p:sp>
        <p:nvSpPr>
          <p:cNvPr id="13" name="ZoneTexte 12">
            <a:extLst>
              <a:ext uri="{FF2B5EF4-FFF2-40B4-BE49-F238E27FC236}">
                <a16:creationId xmlns:a16="http://schemas.microsoft.com/office/drawing/2014/main" id="{A5A491B9-F272-9C1D-0A4F-B3D4B45DB7E3}"/>
              </a:ext>
            </a:extLst>
          </p:cNvPr>
          <p:cNvSpPr txBox="1"/>
          <p:nvPr/>
        </p:nvSpPr>
        <p:spPr>
          <a:xfrm>
            <a:off x="5656355" y="2158283"/>
            <a:ext cx="6477000" cy="400109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srgbClr val="00B050"/>
                </a:solidFill>
                <a:effectLst/>
                <a:uLnTx/>
                <a:uFillTx/>
                <a:latin typeface="Calibri"/>
                <a:ea typeface="Calibri"/>
                <a:cs typeface="Calibri"/>
              </a:rPr>
              <a:t>Eléments d’actualité</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3200">
                <a:latin typeface="Calibri"/>
                <a:ea typeface="Calibri"/>
                <a:cs typeface="Calibri"/>
              </a:rPr>
              <a:t>Le point sur la préparation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3200" i="0" u="none" strike="noStrike" kern="1200" cap="none" spc="0" normalizeH="0" baseline="0" noProof="0">
                <a:ln>
                  <a:noFill/>
                </a:ln>
                <a:effectLst/>
                <a:uLnTx/>
                <a:uFillTx/>
                <a:latin typeface="Calibri"/>
                <a:ea typeface="Calibri"/>
                <a:cs typeface="Calibri"/>
              </a:rPr>
              <a:t>Les é</a:t>
            </a:r>
            <a:r>
              <a:rPr lang="fr-FR" sz="3200">
                <a:latin typeface="Calibri"/>
                <a:ea typeface="Calibri"/>
                <a:cs typeface="Calibri"/>
              </a:rPr>
              <a:t>volutions récentes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3200" i="0" u="none" strike="noStrike" kern="1200" cap="none" spc="0" normalizeH="0" baseline="0" noProof="0">
                <a:ln>
                  <a:noFill/>
                </a:ln>
                <a:effectLst/>
                <a:uLnTx/>
                <a:uFillTx/>
                <a:latin typeface="Calibri"/>
                <a:ea typeface="Calibri"/>
                <a:cs typeface="Calibri"/>
              </a:rPr>
              <a:t>L’esprit tronc commun</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FR" sz="3200">
                <a:latin typeface="Calibri"/>
                <a:ea typeface="Calibri"/>
                <a:cs typeface="Calibri"/>
              </a:rPr>
              <a:t>Le soutien du réseau</a:t>
            </a:r>
            <a:endParaRPr kumimoji="0" lang="fr-FR" sz="3200" i="0" u="none" strike="noStrike" kern="1200" cap="none" spc="0" normalizeH="0" baseline="0" noProof="0">
              <a:ln>
                <a:noFill/>
              </a:ln>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a:ln>
                <a:noFill/>
              </a:ln>
              <a:solidFill>
                <a:srgbClr val="00B05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a:ln>
                <a:noFill/>
              </a:ln>
              <a:solidFill>
                <a:srgbClr val="00B05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55555"/>
              </a:solidFill>
              <a:effectLst/>
              <a:uLnTx/>
              <a:uFillTx/>
              <a:latin typeface="Arial"/>
              <a:ea typeface="+mn-ea"/>
              <a:cs typeface="+mn-cs"/>
            </a:endParaRPr>
          </a:p>
        </p:txBody>
      </p:sp>
      <p:sp>
        <p:nvSpPr>
          <p:cNvPr id="15" name="ZoneTexte 14">
            <a:extLst>
              <a:ext uri="{FF2B5EF4-FFF2-40B4-BE49-F238E27FC236}">
                <a16:creationId xmlns:a16="http://schemas.microsoft.com/office/drawing/2014/main" id="{CDCA062B-070E-3395-9E69-8674DCF0FFA4}"/>
              </a:ext>
            </a:extLst>
          </p:cNvPr>
          <p:cNvSpPr txBox="1"/>
          <p:nvPr/>
        </p:nvSpPr>
        <p:spPr>
          <a:xfrm>
            <a:off x="1539524" y="4021333"/>
            <a:ext cx="28038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Tous ensemble </a:t>
            </a:r>
            <a:endParaRPr kumimoji="0" lang="fr-BE" sz="3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673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8C79-00E7-5E9B-990A-31474F7F3AAA}"/>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F5F8A214-4F20-973C-D8DE-A9060359B205}"/>
              </a:ext>
            </a:extLst>
          </p:cNvPr>
          <p:cNvSpPr txBox="1"/>
          <p:nvPr/>
        </p:nvSpPr>
        <p:spPr>
          <a:xfrm>
            <a:off x="1698720" y="1136025"/>
            <a:ext cx="19523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Dès 9h45</a:t>
            </a:r>
            <a:endParaRPr kumimoji="0" lang="fr-BE" sz="3200" b="0" i="0" u="none" strike="noStrike" kern="1200" cap="none" spc="0" normalizeH="0" baseline="0" noProof="0">
              <a:ln>
                <a:noFill/>
              </a:ln>
              <a:solidFill>
                <a:srgbClr val="555555"/>
              </a:solidFill>
              <a:effectLst/>
              <a:uLnTx/>
              <a:uFillTx/>
              <a:latin typeface="Arial"/>
              <a:ea typeface="+mn-ea"/>
              <a:cs typeface="+mn-cs"/>
            </a:endParaRPr>
          </a:p>
        </p:txBody>
      </p:sp>
      <p:sp>
        <p:nvSpPr>
          <p:cNvPr id="3" name="ZoneTexte 2">
            <a:extLst>
              <a:ext uri="{FF2B5EF4-FFF2-40B4-BE49-F238E27FC236}">
                <a16:creationId xmlns:a16="http://schemas.microsoft.com/office/drawing/2014/main" id="{5FCB4CEF-D910-210F-DDD1-56A5016DFE03}"/>
              </a:ext>
            </a:extLst>
          </p:cNvPr>
          <p:cNvSpPr txBox="1"/>
          <p:nvPr/>
        </p:nvSpPr>
        <p:spPr>
          <a:xfrm>
            <a:off x="1659012" y="116018"/>
            <a:ext cx="89883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Du temps pour échanger et travailler ensemble</a:t>
            </a:r>
            <a:endParaRPr kumimoji="0" lang="fr-BE" sz="32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pic>
        <p:nvPicPr>
          <p:cNvPr id="7" name="Graphique 6" descr="Horloge avec un remplissage uni">
            <a:extLst>
              <a:ext uri="{FF2B5EF4-FFF2-40B4-BE49-F238E27FC236}">
                <a16:creationId xmlns:a16="http://schemas.microsoft.com/office/drawing/2014/main" id="{D9594D92-3251-5F1B-B2ED-569C6B7130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587" y="918701"/>
            <a:ext cx="1019421" cy="1019421"/>
          </a:xfrm>
          <a:prstGeom prst="rect">
            <a:avLst/>
          </a:prstGeom>
        </p:spPr>
      </p:pic>
      <p:sp>
        <p:nvSpPr>
          <p:cNvPr id="15" name="ZoneTexte 14">
            <a:extLst>
              <a:ext uri="{FF2B5EF4-FFF2-40B4-BE49-F238E27FC236}">
                <a16:creationId xmlns:a16="http://schemas.microsoft.com/office/drawing/2014/main" id="{0844B26D-0E1D-C02A-9B46-E77FFD02AFAE}"/>
              </a:ext>
            </a:extLst>
          </p:cNvPr>
          <p:cNvSpPr txBox="1"/>
          <p:nvPr/>
        </p:nvSpPr>
        <p:spPr>
          <a:xfrm>
            <a:off x="5563664" y="1083343"/>
            <a:ext cx="28038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En atelier </a:t>
            </a:r>
            <a:endParaRPr kumimoji="0" lang="fr-BE" sz="32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pic>
        <p:nvPicPr>
          <p:cNvPr id="4" name="Graphique 3" descr="Bulle de discussion avec un remplissage uni">
            <a:extLst>
              <a:ext uri="{FF2B5EF4-FFF2-40B4-BE49-F238E27FC236}">
                <a16:creationId xmlns:a16="http://schemas.microsoft.com/office/drawing/2014/main" id="{FB9DCFB4-4C0C-1A1F-0573-7F1496A71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1552" y="786321"/>
            <a:ext cx="914400" cy="914400"/>
          </a:xfrm>
          <a:prstGeom prst="rect">
            <a:avLst/>
          </a:prstGeom>
        </p:spPr>
      </p:pic>
      <p:pic>
        <p:nvPicPr>
          <p:cNvPr id="8" name="Graphique 7" descr="Bulle de discussion avec un remplissage uni">
            <a:extLst>
              <a:ext uri="{FF2B5EF4-FFF2-40B4-BE49-F238E27FC236}">
                <a16:creationId xmlns:a16="http://schemas.microsoft.com/office/drawing/2014/main" id="{1C58C23F-174F-F1BB-2898-5FFEB6D647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8752" y="1243521"/>
            <a:ext cx="914400" cy="914400"/>
          </a:xfrm>
          <a:prstGeom prst="rect">
            <a:avLst/>
          </a:prstGeom>
        </p:spPr>
      </p:pic>
      <p:sp>
        <p:nvSpPr>
          <p:cNvPr id="12" name="ZoneTexte 11">
            <a:extLst>
              <a:ext uri="{FF2B5EF4-FFF2-40B4-BE49-F238E27FC236}">
                <a16:creationId xmlns:a16="http://schemas.microsoft.com/office/drawing/2014/main" id="{85344536-B360-4AFE-9460-E58F987E8580}"/>
              </a:ext>
            </a:extLst>
          </p:cNvPr>
          <p:cNvSpPr txBox="1"/>
          <p:nvPr/>
        </p:nvSpPr>
        <p:spPr>
          <a:xfrm>
            <a:off x="1544964" y="2055395"/>
            <a:ext cx="9927771" cy="3170099"/>
          </a:xfrm>
          <a:prstGeom prst="rect">
            <a:avLst/>
          </a:prstGeom>
          <a:noFill/>
          <a:ln>
            <a:solidFill>
              <a:schemeClr val="accent5">
                <a:lumMod val="50000"/>
              </a:schemeClr>
            </a:solidFill>
          </a:ln>
        </p:spPr>
        <p:txBody>
          <a:bodyPr wrap="square">
            <a:spAutoFit/>
          </a:bodyPr>
          <a:lstStyle/>
          <a:p>
            <a:pPr marR="0" lvl="0" algn="l" defTabSz="914400" rtl="0" eaLnBrk="1" fontAlgn="auto" latinLnBrk="0" hangingPunct="1">
              <a:lnSpc>
                <a:spcPct val="100000"/>
              </a:lnSpc>
              <a:spcBef>
                <a:spcPts val="0"/>
              </a:spcBef>
              <a:spcAft>
                <a:spcPts val="0"/>
              </a:spcAft>
              <a:buClr>
                <a:srgbClr val="FFC000"/>
              </a:buClr>
              <a:buSzTx/>
              <a:tabLst/>
              <a:defRPr/>
            </a:pPr>
            <a:r>
              <a:rPr lang="fr-FR" sz="3200">
                <a:solidFill>
                  <a:srgbClr val="555555"/>
                </a:solidFill>
                <a:latin typeface="Calibri" panose="020F0502020204030204" pitchFamily="34" charset="0"/>
                <a:cs typeface="Calibri" panose="020F0502020204030204" pitchFamily="34" charset="0"/>
              </a:rPr>
              <a:t>De la S1 vers la S2</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r>
              <a:rPr lang="fr-FR" sz="2400">
                <a:solidFill>
                  <a:srgbClr val="555555"/>
                </a:solidFill>
                <a:latin typeface="Calibri" panose="020F0502020204030204" pitchFamily="34" charset="0"/>
                <a:cs typeface="Calibri" panose="020F0502020204030204" pitchFamily="34" charset="0"/>
              </a:rPr>
              <a:t>Vos </a:t>
            </a:r>
            <a:r>
              <a:rPr lang="fr-FR" sz="2400" b="1">
                <a:solidFill>
                  <a:srgbClr val="00B050"/>
                </a:solidFill>
                <a:latin typeface="Calibri" panose="020F0502020204030204" pitchFamily="34" charset="0"/>
                <a:cs typeface="Calibri" panose="020F0502020204030204" pitchFamily="34" charset="0"/>
              </a:rPr>
              <a:t>préoccupations </a:t>
            </a:r>
            <a:r>
              <a:rPr lang="fr-FR" sz="2400">
                <a:solidFill>
                  <a:srgbClr val="555555"/>
                </a:solidFill>
                <a:latin typeface="Calibri" panose="020F0502020204030204" pitchFamily="34" charset="0"/>
                <a:cs typeface="Calibri" panose="020F0502020204030204" pitchFamily="34" charset="0"/>
              </a:rPr>
              <a:t>à la suite de la lecture du programme de S1</a:t>
            </a: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
                <a:srgbClr val="FFC000"/>
              </a:buClr>
              <a:buSzTx/>
              <a:tabLst/>
              <a:defRPr/>
            </a:pP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r>
              <a:rPr lang="fr-FR" sz="2400">
                <a:solidFill>
                  <a:srgbClr val="555555"/>
                </a:solidFill>
                <a:latin typeface="Calibri" panose="020F0502020204030204" pitchFamily="34" charset="0"/>
                <a:cs typeface="Calibri" panose="020F0502020204030204" pitchFamily="34" charset="0"/>
              </a:rPr>
              <a:t>Focus sur certaines </a:t>
            </a:r>
            <a:r>
              <a:rPr kumimoji="0" lang="fr-FR" sz="24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orientations méthodologiques majeures</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endParaRPr lang="fr-FR" sz="2400" b="1">
              <a:solidFill>
                <a:srgbClr val="555555"/>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r>
              <a:rPr kumimoji="0" lang="fr-FR" sz="240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Soutien à la </a:t>
            </a:r>
            <a:r>
              <a:rPr kumimoji="0" lang="fr-FR" sz="24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prise en main concrète du programme et des outils </a:t>
            </a:r>
            <a:r>
              <a:rPr kumimoji="0" lang="fr-FR" sz="240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de support</a:t>
            </a: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ü"/>
              <a:tabLst/>
              <a:defRPr/>
            </a:pPr>
            <a:r>
              <a:rPr lang="fr-FR" sz="2400">
                <a:solidFill>
                  <a:srgbClr val="555555"/>
                </a:solidFill>
                <a:latin typeface="Calibri" panose="020F0502020204030204" pitchFamily="34" charset="0"/>
                <a:cs typeface="Calibri" panose="020F0502020204030204" pitchFamily="34" charset="0"/>
              </a:rPr>
              <a:t>Eléments de </a:t>
            </a:r>
            <a:r>
              <a:rPr lang="fr-FR" sz="2400" b="1">
                <a:solidFill>
                  <a:srgbClr val="555555"/>
                </a:solidFill>
                <a:latin typeface="Calibri" panose="020F0502020204030204" pitchFamily="34" charset="0"/>
                <a:cs typeface="Calibri" panose="020F0502020204030204" pitchFamily="34" charset="0"/>
              </a:rPr>
              <a:t>continuité </a:t>
            </a:r>
            <a:r>
              <a:rPr lang="fr-FR" sz="2400">
                <a:solidFill>
                  <a:srgbClr val="555555"/>
                </a:solidFill>
                <a:latin typeface="Calibri" panose="020F0502020204030204" pitchFamily="34" charset="0"/>
                <a:cs typeface="Calibri" panose="020F0502020204030204" pitchFamily="34" charset="0"/>
              </a:rPr>
              <a:t>et d</a:t>
            </a:r>
            <a:r>
              <a:rPr lang="fr-FR" sz="2400" b="1">
                <a:solidFill>
                  <a:srgbClr val="555555"/>
                </a:solidFill>
                <a:latin typeface="Calibri" panose="020F0502020204030204" pitchFamily="34" charset="0"/>
                <a:cs typeface="Calibri" panose="020F0502020204030204" pitchFamily="34" charset="0"/>
              </a:rPr>
              <a:t>’évolution</a:t>
            </a:r>
            <a:r>
              <a:rPr lang="fr-FR" sz="2400">
                <a:solidFill>
                  <a:srgbClr val="555555"/>
                </a:solidFill>
                <a:latin typeface="Calibri" panose="020F0502020204030204" pitchFamily="34" charset="0"/>
                <a:cs typeface="Calibri" panose="020F0502020204030204" pitchFamily="34" charset="0"/>
              </a:rPr>
              <a:t> dans les futurs programmes de S2</a:t>
            </a: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pic>
        <p:nvPicPr>
          <p:cNvPr id="16" name="Graphique 15" descr="Avis des clients contour">
            <a:extLst>
              <a:ext uri="{FF2B5EF4-FFF2-40B4-BE49-F238E27FC236}">
                <a16:creationId xmlns:a16="http://schemas.microsoft.com/office/drawing/2014/main" id="{4A87EA0B-D5D9-BDB1-4415-6E66B3E2DF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3520" y="3597406"/>
            <a:ext cx="1289595" cy="1289595"/>
          </a:xfrm>
          <a:prstGeom prst="rect">
            <a:avLst/>
          </a:prstGeom>
        </p:spPr>
      </p:pic>
    </p:spTree>
    <p:extLst>
      <p:ext uri="{BB962C8B-B14F-4D97-AF65-F5344CB8AC3E}">
        <p14:creationId xmlns:p14="http://schemas.microsoft.com/office/powerpoint/2010/main" val="196446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1D624-FCAF-EE16-9C98-CB25821B014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9417D4C-E6DB-B42C-6409-E0606AE778B0}"/>
              </a:ext>
            </a:extLst>
          </p:cNvPr>
          <p:cNvSpPr txBox="1"/>
          <p:nvPr/>
        </p:nvSpPr>
        <p:spPr>
          <a:xfrm>
            <a:off x="1760707" y="321013"/>
            <a:ext cx="89883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Du temps pour se poser, échanger, papoter ! </a:t>
            </a:r>
            <a:endParaRPr kumimoji="0" lang="fr-BE" sz="32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10" name="ZoneTexte 9">
            <a:extLst>
              <a:ext uri="{FF2B5EF4-FFF2-40B4-BE49-F238E27FC236}">
                <a16:creationId xmlns:a16="http://schemas.microsoft.com/office/drawing/2014/main" id="{DAAC366E-0C94-EC0E-3266-6A3A598CAA02}"/>
              </a:ext>
            </a:extLst>
          </p:cNvPr>
          <p:cNvSpPr txBox="1"/>
          <p:nvPr/>
        </p:nvSpPr>
        <p:spPr>
          <a:xfrm>
            <a:off x="4989338" y="1498390"/>
            <a:ext cx="6977743" cy="36902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BE" sz="4000" b="0" i="0" u="none" strike="noStrike" kern="1200" cap="none" spc="0" normalizeH="0" baseline="0" noProof="0">
                <a:ln>
                  <a:noFill/>
                </a:ln>
                <a:solidFill>
                  <a:srgbClr val="555555"/>
                </a:solidFill>
                <a:effectLst/>
                <a:uLnTx/>
                <a:uFillTx/>
                <a:latin typeface="Calibri"/>
                <a:ea typeface="Calibri"/>
                <a:cs typeface="Calibri"/>
              </a:rPr>
              <a:t>10h45 : Pause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BE" sz="4000" b="0" i="0" u="none" strike="noStrike" kern="1200" cap="none" spc="0" normalizeH="0" baseline="0" noProof="0">
                <a:ln>
                  <a:noFill/>
                </a:ln>
                <a:solidFill>
                  <a:srgbClr val="555555"/>
                </a:solidFill>
                <a:effectLst/>
                <a:uLnTx/>
                <a:uFillTx/>
                <a:latin typeface="Calibri"/>
                <a:ea typeface="Calibri"/>
                <a:cs typeface="Calibri"/>
              </a:rPr>
              <a:t>12h30 : Repas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BE" sz="4000" b="0" i="0" u="none" strike="noStrike" kern="1200" cap="none" spc="0" normalizeH="0" baseline="0" noProof="0">
                <a:ln>
                  <a:noFill/>
                </a:ln>
                <a:solidFill>
                  <a:srgbClr val="555555"/>
                </a:solidFill>
                <a:effectLst/>
                <a:uLnTx/>
                <a:uFillTx/>
                <a:latin typeface="Calibri"/>
                <a:ea typeface="Calibri"/>
                <a:cs typeface="Calibri"/>
              </a:rPr>
              <a:t>13h20 : Reprise des ateliers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BE" sz="4000" b="0" i="0" u="none" strike="noStrike" kern="1200" cap="none" spc="0" normalizeH="0" baseline="0" noProof="0">
                <a:ln>
                  <a:noFill/>
                </a:ln>
                <a:solidFill>
                  <a:srgbClr val="555555"/>
                </a:solidFill>
                <a:effectLst/>
                <a:uLnTx/>
                <a:uFillTx/>
                <a:latin typeface="Calibri"/>
                <a:ea typeface="Calibri"/>
                <a:cs typeface="Calibri"/>
              </a:rPr>
              <a:t>16h00 : Fin de la journée</a:t>
            </a:r>
          </a:p>
        </p:txBody>
      </p:sp>
      <p:pic>
        <p:nvPicPr>
          <p:cNvPr id="2050" name="Picture 2" descr="Images of PAUSE - JapaneseClass.jp">
            <a:extLst>
              <a:ext uri="{FF2B5EF4-FFF2-40B4-BE49-F238E27FC236}">
                <a16:creationId xmlns:a16="http://schemas.microsoft.com/office/drawing/2014/main" id="{EA14353A-4F43-9AC0-37FF-709DB049E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74" y="2100165"/>
            <a:ext cx="4427798" cy="265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52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7ECC6267-B20E-EC21-CB51-A9D32472F02A}"/>
            </a:ext>
          </a:extLst>
        </p:cNvPr>
        <p:cNvGrpSpPr/>
        <p:nvPr/>
      </p:nvGrpSpPr>
      <p:grpSpPr>
        <a:xfrm>
          <a:off x="0" y="0"/>
          <a:ext cx="0" cy="0"/>
          <a:chOff x="0" y="0"/>
          <a:chExt cx="0" cy="0"/>
        </a:xfrm>
      </p:grpSpPr>
      <p:sp>
        <p:nvSpPr>
          <p:cNvPr id="5" name="Google Shape;242;p14">
            <a:extLst>
              <a:ext uri="{FF2B5EF4-FFF2-40B4-BE49-F238E27FC236}">
                <a16:creationId xmlns:a16="http://schemas.microsoft.com/office/drawing/2014/main" id="{09FF956F-3D6A-726C-E219-8A7A96A7E032}"/>
              </a:ext>
            </a:extLst>
          </p:cNvPr>
          <p:cNvSpPr/>
          <p:nvPr/>
        </p:nvSpPr>
        <p:spPr>
          <a:xfrm rot="1999492">
            <a:off x="4613455" y="-2572213"/>
            <a:ext cx="8071264" cy="509424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rgbClr val="49C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ZoneTexte 1">
            <a:extLst>
              <a:ext uri="{FF2B5EF4-FFF2-40B4-BE49-F238E27FC236}">
                <a16:creationId xmlns:a16="http://schemas.microsoft.com/office/drawing/2014/main" id="{BD449BAB-8A42-7141-7361-7C72F228FA1C}"/>
              </a:ext>
            </a:extLst>
          </p:cNvPr>
          <p:cNvSpPr txBox="1"/>
          <p:nvPr/>
        </p:nvSpPr>
        <p:spPr>
          <a:xfrm>
            <a:off x="1565127" y="2417479"/>
            <a:ext cx="9542804"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I. Le point sur la préparation </a:t>
            </a:r>
          </a:p>
        </p:txBody>
      </p:sp>
      <p:pic>
        <p:nvPicPr>
          <p:cNvPr id="10" name="Image 9">
            <a:extLst>
              <a:ext uri="{FF2B5EF4-FFF2-40B4-BE49-F238E27FC236}">
                <a16:creationId xmlns:a16="http://schemas.microsoft.com/office/drawing/2014/main" id="{6D77C18F-624C-3A07-0E84-A16DD2D0A55D}"/>
              </a:ext>
            </a:extLst>
          </p:cNvPr>
          <p:cNvPicPr>
            <a:picLocks noChangeAspect="1"/>
          </p:cNvPicPr>
          <p:nvPr/>
        </p:nvPicPr>
        <p:blipFill>
          <a:blip r:embed="rId3"/>
          <a:stretch>
            <a:fillRect/>
          </a:stretch>
        </p:blipFill>
        <p:spPr>
          <a:xfrm>
            <a:off x="294149" y="4721661"/>
            <a:ext cx="3583536" cy="1962912"/>
          </a:xfrm>
          <a:prstGeom prst="rect">
            <a:avLst/>
          </a:prstGeom>
        </p:spPr>
      </p:pic>
      <p:sp>
        <p:nvSpPr>
          <p:cNvPr id="6" name="ZoneTexte 5">
            <a:extLst>
              <a:ext uri="{FF2B5EF4-FFF2-40B4-BE49-F238E27FC236}">
                <a16:creationId xmlns:a16="http://schemas.microsoft.com/office/drawing/2014/main" id="{94C2495B-13FA-4A03-3E1F-E0EEBD76CA85}"/>
              </a:ext>
            </a:extLst>
          </p:cNvPr>
          <p:cNvSpPr txBox="1"/>
          <p:nvPr/>
        </p:nvSpPr>
        <p:spPr>
          <a:xfrm>
            <a:off x="4649492" y="4591987"/>
            <a:ext cx="5637289" cy="584775"/>
          </a:xfrm>
          <a:prstGeom prst="rect">
            <a:avLst/>
          </a:prstGeom>
          <a:solidFill>
            <a:srgbClr val="FFC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kern="0">
                <a:solidFill>
                  <a:srgbClr val="FFFFFF"/>
                </a:solidFill>
                <a:latin typeface="Calibri" panose="020F0502020204030204" pitchFamily="34" charset="0"/>
                <a:cs typeface="Calibri" panose="020F0502020204030204" pitchFamily="34" charset="0"/>
                <a:sym typeface="Arial"/>
              </a:rPr>
              <a:t>Où en sommes-nous ensemble ?</a:t>
            </a:r>
            <a:endParaRPr kumimoji="0" lang="fr-FR"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77791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E8892-5407-BD52-D582-892E8922E6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08BEAD-7E35-E85A-5DF3-383F275CD9BC}"/>
              </a:ext>
            </a:extLst>
          </p:cNvPr>
          <p:cNvSpPr>
            <a:spLocks noGrp="1"/>
          </p:cNvSpPr>
          <p:nvPr>
            <p:ph type="title" idx="4294967295"/>
          </p:nvPr>
        </p:nvSpPr>
        <p:spPr>
          <a:xfrm>
            <a:off x="949325" y="208181"/>
            <a:ext cx="10293350" cy="763588"/>
          </a:xfrm>
        </p:spPr>
        <p:txBody>
          <a:bodyPr/>
          <a:lstStyle/>
          <a:p>
            <a:r>
              <a:rPr lang="fr-FR" sz="3200">
                <a:solidFill>
                  <a:schemeClr val="accent5">
                    <a:lumMod val="50000"/>
                  </a:schemeClr>
                </a:solidFill>
                <a:latin typeface="Calibri" panose="020F0502020204030204" pitchFamily="34" charset="0"/>
                <a:cs typeface="Calibri" panose="020F0502020204030204" pitchFamily="34" charset="0"/>
              </a:rPr>
              <a:t>Le travail de préparation est intense dans notre réseau !</a:t>
            </a:r>
            <a:br>
              <a:rPr lang="fr-FR" sz="3200">
                <a:solidFill>
                  <a:schemeClr val="accent5">
                    <a:lumMod val="50000"/>
                  </a:schemeClr>
                </a:solidFill>
                <a:latin typeface="Calibri" panose="020F0502020204030204" pitchFamily="34" charset="0"/>
                <a:cs typeface="Calibri" panose="020F0502020204030204" pitchFamily="34" charset="0"/>
              </a:rPr>
            </a:b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4903A62C-B526-FEA8-0D5F-35640636D6EC}"/>
              </a:ext>
            </a:extLst>
          </p:cNvPr>
          <p:cNvSpPr>
            <a:spLocks noGrp="1"/>
          </p:cNvSpPr>
          <p:nvPr>
            <p:ph idx="4294967295"/>
          </p:nvPr>
        </p:nvSpPr>
        <p:spPr>
          <a:xfrm>
            <a:off x="1274162" y="1503757"/>
            <a:ext cx="9428813" cy="1672846"/>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1.Préparation des cours </a:t>
            </a:r>
            <a:r>
              <a:rPr lang="fr-FR" sz="2800">
                <a:latin typeface="Calibri" panose="020F0502020204030204" pitchFamily="34" charset="0"/>
                <a:cs typeface="Calibri" panose="020F0502020204030204" pitchFamily="34" charset="0"/>
              </a:rPr>
              <a:t>et des situations d’apprentissage</a:t>
            </a:r>
          </a:p>
          <a:p>
            <a:pPr marL="139700" indent="0">
              <a:spcAft>
                <a:spcPts val="1200"/>
              </a:spcAft>
              <a:buNone/>
            </a:pPr>
            <a:r>
              <a:rPr lang="fr-FR" sz="2400">
                <a:latin typeface="Calibri" panose="020F0502020204030204" pitchFamily="34" charset="0"/>
                <a:cs typeface="Calibri" panose="020F0502020204030204" pitchFamily="34" charset="0"/>
              </a:rPr>
              <a:t>Appropriation des programmes </a:t>
            </a:r>
          </a:p>
          <a:p>
            <a:pPr marL="139700" indent="0">
              <a:spcAft>
                <a:spcPts val="1200"/>
              </a:spcAft>
              <a:buNone/>
            </a:pPr>
            <a:r>
              <a:rPr lang="fr-FR" sz="2400">
                <a:latin typeface="Calibri" panose="020F0502020204030204" pitchFamily="34" charset="0"/>
                <a:cs typeface="Calibri" panose="020F0502020204030204" pitchFamily="34" charset="0"/>
              </a:rPr>
              <a:t>Validés depuis juillet 2025 – en ligne depuis juillet 2025</a:t>
            </a:r>
          </a:p>
          <a:p>
            <a:pPr marL="139700" indent="0">
              <a:spcAft>
                <a:spcPts val="1200"/>
              </a:spcAft>
              <a:buNone/>
            </a:pPr>
            <a:endParaRPr lang="fr-FR" sz="1000">
              <a:latin typeface="Calibri" panose="020F0502020204030204" pitchFamily="34" charset="0"/>
              <a:cs typeface="Calibri" panose="020F0502020204030204" pitchFamily="34" charset="0"/>
            </a:endParaRPr>
          </a:p>
          <a:p>
            <a:pPr marL="139700" indent="0">
              <a:spcAft>
                <a:spcPts val="1200"/>
              </a:spcAft>
              <a:buNone/>
            </a:pPr>
            <a:endParaRPr lang="fr-FR" sz="2800">
              <a:latin typeface="Calibri" panose="020F0502020204030204" pitchFamily="34" charset="0"/>
              <a:cs typeface="Calibri" panose="020F0502020204030204" pitchFamily="34" charset="0"/>
            </a:endParaRPr>
          </a:p>
          <a:p>
            <a:pPr marL="139700" indent="0">
              <a:spcAft>
                <a:spcPts val="1200"/>
              </a:spcAft>
              <a:buNone/>
            </a:pPr>
            <a:endParaRPr lang="fr-FR" sz="2800">
              <a:latin typeface="Calibri" panose="020F0502020204030204" pitchFamily="34" charset="0"/>
              <a:cs typeface="Calibri" panose="020F0502020204030204" pitchFamily="34" charset="0"/>
            </a:endParaRPr>
          </a:p>
        </p:txBody>
      </p:sp>
      <p:pic>
        <p:nvPicPr>
          <p:cNvPr id="5" name="Graphique 4" descr="Création de récits avec un remplissage uni">
            <a:extLst>
              <a:ext uri="{FF2B5EF4-FFF2-40B4-BE49-F238E27FC236}">
                <a16:creationId xmlns:a16="http://schemas.microsoft.com/office/drawing/2014/main" id="{ACACE09D-1A9B-482C-E95E-1AF8D01656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484" y="1680324"/>
            <a:ext cx="914400" cy="914400"/>
          </a:xfrm>
          <a:prstGeom prst="rect">
            <a:avLst/>
          </a:prstGeom>
        </p:spPr>
      </p:pic>
      <p:pic>
        <p:nvPicPr>
          <p:cNvPr id="7" name="Graphique 6" descr="Ordinateur portable contour">
            <a:extLst>
              <a:ext uri="{FF2B5EF4-FFF2-40B4-BE49-F238E27FC236}">
                <a16:creationId xmlns:a16="http://schemas.microsoft.com/office/drawing/2014/main" id="{0B7B01CB-D10A-D13D-6CA3-A3324573A5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4078" y="3120476"/>
            <a:ext cx="822997" cy="822997"/>
          </a:xfrm>
          <a:prstGeom prst="rect">
            <a:avLst/>
          </a:prstGeom>
        </p:spPr>
      </p:pic>
      <p:pic>
        <p:nvPicPr>
          <p:cNvPr id="9" name="Graphique 8" descr="Blogue avec un remplissage uni">
            <a:extLst>
              <a:ext uri="{FF2B5EF4-FFF2-40B4-BE49-F238E27FC236}">
                <a16:creationId xmlns:a16="http://schemas.microsoft.com/office/drawing/2014/main" id="{32EF7352-15E6-C4F6-510B-46D6A0B9FF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887" y="4090717"/>
            <a:ext cx="822997" cy="822997"/>
          </a:xfrm>
          <a:prstGeom prst="rect">
            <a:avLst/>
          </a:prstGeom>
        </p:spPr>
      </p:pic>
      <p:pic>
        <p:nvPicPr>
          <p:cNvPr id="11" name="Graphique 10" descr="Micro de radio contour">
            <a:extLst>
              <a:ext uri="{FF2B5EF4-FFF2-40B4-BE49-F238E27FC236}">
                <a16:creationId xmlns:a16="http://schemas.microsoft.com/office/drawing/2014/main" id="{98D7AC59-C0A6-118E-DAB7-D68B68CFAA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0886" y="4994978"/>
            <a:ext cx="822999" cy="822999"/>
          </a:xfrm>
          <a:prstGeom prst="rect">
            <a:avLst/>
          </a:prstGeom>
        </p:spPr>
      </p:pic>
      <p:sp>
        <p:nvSpPr>
          <p:cNvPr id="12" name="ZoneTexte 11">
            <a:extLst>
              <a:ext uri="{FF2B5EF4-FFF2-40B4-BE49-F238E27FC236}">
                <a16:creationId xmlns:a16="http://schemas.microsoft.com/office/drawing/2014/main" id="{62DC5A77-018A-059F-EBB7-5652F7299982}"/>
              </a:ext>
            </a:extLst>
          </p:cNvPr>
          <p:cNvSpPr txBox="1"/>
          <p:nvPr/>
        </p:nvSpPr>
        <p:spPr>
          <a:xfrm>
            <a:off x="1328057" y="3329049"/>
            <a:ext cx="9535886" cy="800219"/>
          </a:xfrm>
          <a:prstGeom prst="rect">
            <a:avLst/>
          </a:prstGeom>
          <a:noFill/>
        </p:spPr>
        <p:txBody>
          <a:bodyPr wrap="square" rtlCol="0">
            <a:spAutoFit/>
          </a:bodyPr>
          <a:lstStyle/>
          <a:p>
            <a:pPr marL="139700" indent="0">
              <a:spcAft>
                <a:spcPts val="1200"/>
              </a:spcAft>
              <a:buNone/>
            </a:pPr>
            <a:r>
              <a:rPr lang="fr-FR" sz="2800" b="1">
                <a:latin typeface="Calibri" panose="020F0502020204030204" pitchFamily="34" charset="0"/>
                <a:cs typeface="Calibri" panose="020F0502020204030204" pitchFamily="34" charset="0"/>
              </a:rPr>
              <a:t>2.Webinaires</a:t>
            </a:r>
            <a:r>
              <a:rPr lang="fr-FR" sz="2800">
                <a:latin typeface="Calibri" panose="020F0502020204030204" pitchFamily="34" charset="0"/>
                <a:cs typeface="Calibri" panose="020F0502020204030204" pitchFamily="34" charset="0"/>
              </a:rPr>
              <a:t> dans chaque discipline</a:t>
            </a:r>
          </a:p>
          <a:p>
            <a:pPr marL="139700" indent="0">
              <a:spcAft>
                <a:spcPts val="1200"/>
              </a:spcAft>
              <a:buNone/>
            </a:pPr>
            <a:endParaRPr lang="fr-FR" sz="800">
              <a:latin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E6DC450C-902A-FCDE-4DBB-2DE3603B7DCD}"/>
              </a:ext>
            </a:extLst>
          </p:cNvPr>
          <p:cNvSpPr txBox="1"/>
          <p:nvPr/>
        </p:nvSpPr>
        <p:spPr>
          <a:xfrm>
            <a:off x="1274163" y="4281714"/>
            <a:ext cx="9428813" cy="1231106"/>
          </a:xfrm>
          <a:prstGeom prst="rect">
            <a:avLst/>
          </a:prstGeom>
          <a:noFill/>
        </p:spPr>
        <p:txBody>
          <a:bodyPr wrap="square" rtlCol="0">
            <a:spAutoFit/>
          </a:bodyPr>
          <a:lstStyle/>
          <a:p>
            <a:pPr marL="139700" indent="0">
              <a:spcAft>
                <a:spcPts val="1200"/>
              </a:spcAft>
              <a:buNone/>
            </a:pPr>
            <a:r>
              <a:rPr lang="fr-FR" sz="2800" b="1">
                <a:latin typeface="Calibri" panose="020F0502020204030204" pitchFamily="34" charset="0"/>
                <a:cs typeface="Calibri" panose="020F0502020204030204" pitchFamily="34" charset="0"/>
              </a:rPr>
              <a:t>3</a:t>
            </a:r>
            <a:r>
              <a:rPr lang="fr-FR" sz="2800">
                <a:latin typeface="Calibri" panose="020F0502020204030204" pitchFamily="34" charset="0"/>
                <a:cs typeface="Calibri" panose="020F0502020204030204" pitchFamily="34" charset="0"/>
              </a:rPr>
              <a:t>.Préparation de </a:t>
            </a:r>
            <a:r>
              <a:rPr lang="fr-FR" sz="2800" b="1">
                <a:latin typeface="Calibri" panose="020F0502020204030204" pitchFamily="34" charset="0"/>
                <a:cs typeface="Calibri" panose="020F0502020204030204" pitchFamily="34" charset="0"/>
              </a:rPr>
              <a:t>l’organisation générale </a:t>
            </a:r>
            <a:r>
              <a:rPr lang="fr-FR" sz="2800">
                <a:latin typeface="Calibri" panose="020F0502020204030204" pitchFamily="34" charset="0"/>
                <a:cs typeface="Calibri" panose="020F0502020204030204" pitchFamily="34" charset="0"/>
              </a:rPr>
              <a:t>et logistique</a:t>
            </a:r>
          </a:p>
          <a:p>
            <a:pPr marL="139700" indent="0">
              <a:spcAft>
                <a:spcPts val="1200"/>
              </a:spcAft>
              <a:buNone/>
            </a:pPr>
            <a:endParaRPr lang="fr-FR" sz="800">
              <a:latin typeface="Calibri" panose="020F0502020204030204" pitchFamily="34" charset="0"/>
              <a:cs typeface="Calibri" panose="020F0502020204030204" pitchFamily="34" charset="0"/>
            </a:endParaRPr>
          </a:p>
          <a:p>
            <a:endParaRPr lang="fr-FR"/>
          </a:p>
        </p:txBody>
      </p:sp>
      <p:sp>
        <p:nvSpPr>
          <p:cNvPr id="15" name="ZoneTexte 14">
            <a:extLst>
              <a:ext uri="{FF2B5EF4-FFF2-40B4-BE49-F238E27FC236}">
                <a16:creationId xmlns:a16="http://schemas.microsoft.com/office/drawing/2014/main" id="{2438F457-4DF8-59FF-2651-65C9AA1BC503}"/>
              </a:ext>
            </a:extLst>
          </p:cNvPr>
          <p:cNvSpPr txBox="1"/>
          <p:nvPr/>
        </p:nvSpPr>
        <p:spPr>
          <a:xfrm>
            <a:off x="1489024" y="5112710"/>
            <a:ext cx="7068457" cy="800219"/>
          </a:xfrm>
          <a:prstGeom prst="rect">
            <a:avLst/>
          </a:prstGeom>
          <a:noFill/>
        </p:spPr>
        <p:txBody>
          <a:bodyPr wrap="square" rtlCol="0">
            <a:spAutoFit/>
          </a:bodyPr>
          <a:lstStyle/>
          <a:p>
            <a:r>
              <a:rPr lang="fr-FR" sz="2800" b="1">
                <a:latin typeface="Calibri" panose="020F0502020204030204" pitchFamily="34" charset="0"/>
                <a:cs typeface="Calibri" panose="020F0502020204030204" pitchFamily="34" charset="0"/>
              </a:rPr>
              <a:t>4</a:t>
            </a:r>
            <a:r>
              <a:rPr lang="fr-FR" sz="2800">
                <a:latin typeface="Calibri" panose="020F0502020204030204" pitchFamily="34" charset="0"/>
                <a:cs typeface="Calibri" panose="020F0502020204030204" pitchFamily="34" charset="0"/>
              </a:rPr>
              <a:t>. </a:t>
            </a:r>
            <a:r>
              <a:rPr lang="fr-FR" sz="2800" b="1">
                <a:latin typeface="Calibri" panose="020F0502020204030204" pitchFamily="34" charset="0"/>
                <a:cs typeface="Calibri" panose="020F0502020204030204" pitchFamily="34" charset="0"/>
              </a:rPr>
              <a:t>Information </a:t>
            </a:r>
            <a:r>
              <a:rPr lang="fr-FR" sz="2800">
                <a:latin typeface="Calibri" panose="020F0502020204030204" pitchFamily="34" charset="0"/>
                <a:cs typeface="Calibri" panose="020F0502020204030204" pitchFamily="34" charset="0"/>
              </a:rPr>
              <a:t>aux parents et aux futurs élèves</a:t>
            </a:r>
          </a:p>
          <a:p>
            <a:endParaRPr lang="fr-FR"/>
          </a:p>
        </p:txBody>
      </p:sp>
      <p:sp>
        <p:nvSpPr>
          <p:cNvPr id="4" name="ZoneTexte 3">
            <a:extLst>
              <a:ext uri="{FF2B5EF4-FFF2-40B4-BE49-F238E27FC236}">
                <a16:creationId xmlns:a16="http://schemas.microsoft.com/office/drawing/2014/main" id="{D2074BA9-30A8-5DFA-6753-64837676D5A3}"/>
              </a:ext>
            </a:extLst>
          </p:cNvPr>
          <p:cNvSpPr txBox="1"/>
          <p:nvPr/>
        </p:nvSpPr>
        <p:spPr>
          <a:xfrm>
            <a:off x="1274163" y="818718"/>
            <a:ext cx="8154649" cy="461665"/>
          </a:xfrm>
          <a:prstGeom prst="rect">
            <a:avLst/>
          </a:prstGeom>
          <a:noFill/>
        </p:spPr>
        <p:txBody>
          <a:bodyPr wrap="square" rtlCol="0">
            <a:spAutoFit/>
          </a:bodyPr>
          <a:lstStyle/>
          <a:p>
            <a:r>
              <a:rPr lang="fr-FR" sz="2400">
                <a:solidFill>
                  <a:srgbClr val="00B050"/>
                </a:solidFill>
              </a:rPr>
              <a:t>Chaque équipe avance à son rythme !</a:t>
            </a:r>
          </a:p>
        </p:txBody>
      </p:sp>
    </p:spTree>
    <p:extLst>
      <p:ext uri="{BB962C8B-B14F-4D97-AF65-F5344CB8AC3E}">
        <p14:creationId xmlns:p14="http://schemas.microsoft.com/office/powerpoint/2010/main" val="15043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P spid="1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79950-A38A-BE7E-F3EC-2A2D5AE5BE7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4D55790-13F2-59D9-97D6-06E91C3E44E2}"/>
              </a:ext>
            </a:extLst>
          </p:cNvPr>
          <p:cNvSpPr>
            <a:spLocks noGrp="1"/>
          </p:cNvSpPr>
          <p:nvPr>
            <p:ph type="title" idx="4294967295"/>
          </p:nvPr>
        </p:nvSpPr>
        <p:spPr>
          <a:xfrm>
            <a:off x="949325" y="208181"/>
            <a:ext cx="10293350" cy="763588"/>
          </a:xfrm>
        </p:spPr>
        <p:txBody>
          <a:bodyPr/>
          <a:lstStyle/>
          <a:p>
            <a:r>
              <a:rPr lang="fr-FR" sz="3200">
                <a:solidFill>
                  <a:schemeClr val="accent5">
                    <a:lumMod val="50000"/>
                  </a:schemeClr>
                </a:solidFill>
                <a:latin typeface="Calibri" panose="020F0502020204030204" pitchFamily="34" charset="0"/>
                <a:cs typeface="Calibri" panose="020F0502020204030204" pitchFamily="34" charset="0"/>
              </a:rPr>
              <a:t>Le travail de préparation est intense dans nos écoles !</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98A1114B-D2D9-A80A-85EF-BBEFD5F5EB10}"/>
              </a:ext>
            </a:extLst>
          </p:cNvPr>
          <p:cNvSpPr>
            <a:spLocks noGrp="1"/>
          </p:cNvSpPr>
          <p:nvPr>
            <p:ph idx="4294967295"/>
          </p:nvPr>
        </p:nvSpPr>
        <p:spPr>
          <a:xfrm>
            <a:off x="1274163" y="1186469"/>
            <a:ext cx="9771207" cy="1048732"/>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5</a:t>
            </a:r>
            <a:r>
              <a:rPr lang="fr-FR" sz="2800">
                <a:latin typeface="Calibri" panose="020F0502020204030204" pitchFamily="34" charset="0"/>
                <a:cs typeface="Calibri" panose="020F0502020204030204" pitchFamily="34" charset="0"/>
              </a:rPr>
              <a:t>. </a:t>
            </a:r>
            <a:r>
              <a:rPr lang="fr-FR" sz="2800" b="1">
                <a:latin typeface="Calibri" panose="020F0502020204030204" pitchFamily="34" charset="0"/>
                <a:cs typeface="Calibri" panose="020F0502020204030204" pitchFamily="34" charset="0"/>
              </a:rPr>
              <a:t>Essais </a:t>
            </a:r>
            <a:r>
              <a:rPr lang="fr-FR" sz="2800">
                <a:latin typeface="Calibri" panose="020F0502020204030204" pitchFamily="34" charset="0"/>
                <a:cs typeface="Calibri" panose="020F0502020204030204" pitchFamily="34" charset="0"/>
              </a:rPr>
              <a:t>divers, par exemple de </a:t>
            </a:r>
            <a:r>
              <a:rPr lang="fr-FR" sz="2800" err="1">
                <a:latin typeface="Calibri" panose="020F0502020204030204" pitchFamily="34" charset="0"/>
                <a:cs typeface="Calibri" panose="020F0502020204030204" pitchFamily="34" charset="0"/>
              </a:rPr>
              <a:t>coenseignement</a:t>
            </a:r>
            <a:r>
              <a:rPr lang="fr-FR" sz="2800">
                <a:latin typeface="Calibri" panose="020F0502020204030204" pitchFamily="34" charset="0"/>
                <a:cs typeface="Calibri" panose="020F0502020204030204" pitchFamily="34" charset="0"/>
              </a:rPr>
              <a:t>, d’observation, de différenciation</a:t>
            </a:r>
          </a:p>
          <a:p>
            <a:pPr marL="139700" indent="0">
              <a:spcAft>
                <a:spcPts val="1200"/>
              </a:spcAft>
              <a:buNone/>
            </a:pPr>
            <a:endParaRPr lang="fr-FR" sz="2800">
              <a:latin typeface="Calibri" panose="020F0502020204030204" pitchFamily="34" charset="0"/>
              <a:cs typeface="Calibri" panose="020F0502020204030204" pitchFamily="34" charset="0"/>
            </a:endParaRPr>
          </a:p>
          <a:p>
            <a:pPr marL="139700" indent="0">
              <a:spcAft>
                <a:spcPts val="1200"/>
              </a:spcAft>
              <a:buNone/>
            </a:pPr>
            <a:endParaRPr lang="fr-FR" sz="280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F75FFD7E-B818-83B4-7286-935A6F9170AE}"/>
              </a:ext>
            </a:extLst>
          </p:cNvPr>
          <p:cNvSpPr txBox="1"/>
          <p:nvPr/>
        </p:nvSpPr>
        <p:spPr>
          <a:xfrm>
            <a:off x="1274163" y="2235201"/>
            <a:ext cx="9187543" cy="1384995"/>
          </a:xfrm>
          <a:prstGeom prst="rect">
            <a:avLst/>
          </a:prstGeom>
          <a:noFill/>
        </p:spPr>
        <p:txBody>
          <a:bodyPr wrap="square" rtlCol="0">
            <a:spAutoFit/>
          </a:bodyPr>
          <a:lstStyle/>
          <a:p>
            <a:pPr marL="139700" indent="0">
              <a:spcAft>
                <a:spcPts val="1200"/>
              </a:spcAft>
              <a:buNone/>
            </a:pPr>
            <a:endParaRPr lang="fr-FR" b="1">
              <a:latin typeface="Calibri" panose="020F0502020204030204" pitchFamily="34" charset="0"/>
              <a:cs typeface="Calibri" panose="020F0502020204030204" pitchFamily="34" charset="0"/>
            </a:endParaRPr>
          </a:p>
          <a:p>
            <a:pPr marL="139700" indent="0">
              <a:spcAft>
                <a:spcPts val="1200"/>
              </a:spcAft>
              <a:buNone/>
            </a:pPr>
            <a:r>
              <a:rPr lang="fr-FR" sz="2800" b="1">
                <a:latin typeface="Calibri" panose="020F0502020204030204" pitchFamily="34" charset="0"/>
                <a:cs typeface="Calibri" panose="020F0502020204030204" pitchFamily="34" charset="0"/>
              </a:rPr>
              <a:t>6.Contacts</a:t>
            </a:r>
            <a:r>
              <a:rPr lang="fr-FR" sz="2800">
                <a:latin typeface="Calibri" panose="020F0502020204030204" pitchFamily="34" charset="0"/>
                <a:cs typeface="Calibri" panose="020F0502020204030204" pitchFamily="34" charset="0"/>
              </a:rPr>
              <a:t> réguliers avec les conseillers</a:t>
            </a:r>
            <a:endParaRPr lang="fr-FR" sz="2800" b="1">
              <a:latin typeface="Calibri" panose="020F0502020204030204" pitchFamily="34" charset="0"/>
              <a:cs typeface="Calibri" panose="020F0502020204030204" pitchFamily="34" charset="0"/>
            </a:endParaRPr>
          </a:p>
          <a:p>
            <a:endParaRPr lang="fr-FR"/>
          </a:p>
        </p:txBody>
      </p:sp>
      <p:sp>
        <p:nvSpPr>
          <p:cNvPr id="5" name="ZoneTexte 4">
            <a:extLst>
              <a:ext uri="{FF2B5EF4-FFF2-40B4-BE49-F238E27FC236}">
                <a16:creationId xmlns:a16="http://schemas.microsoft.com/office/drawing/2014/main" id="{7BB44FDF-4D63-5FAC-CF4E-86BC5BFCA2CE}"/>
              </a:ext>
            </a:extLst>
          </p:cNvPr>
          <p:cNvSpPr txBox="1"/>
          <p:nvPr/>
        </p:nvSpPr>
        <p:spPr>
          <a:xfrm>
            <a:off x="1274163" y="3290072"/>
            <a:ext cx="9187542" cy="2246769"/>
          </a:xfrm>
          <a:prstGeom prst="rect">
            <a:avLst/>
          </a:prstGeom>
          <a:noFill/>
        </p:spPr>
        <p:txBody>
          <a:bodyPr wrap="square" rtlCol="0">
            <a:spAutoFit/>
          </a:bodyPr>
          <a:lstStyle/>
          <a:p>
            <a:pPr marL="139700" indent="0">
              <a:spcAft>
                <a:spcPts val="1200"/>
              </a:spcAft>
              <a:buNone/>
            </a:pPr>
            <a:endParaRPr lang="fr-FR">
              <a:latin typeface="Calibri" panose="020F0502020204030204" pitchFamily="34" charset="0"/>
              <a:cs typeface="Calibri" panose="020F0502020204030204" pitchFamily="34" charset="0"/>
            </a:endParaRPr>
          </a:p>
          <a:p>
            <a:pPr marL="139700" indent="0">
              <a:spcAft>
                <a:spcPts val="1200"/>
              </a:spcAft>
              <a:buNone/>
            </a:pPr>
            <a:r>
              <a:rPr lang="fr-FR" sz="2800" b="1">
                <a:latin typeface="Calibri" panose="020F0502020204030204" pitchFamily="34" charset="0"/>
                <a:cs typeface="Calibri" panose="020F0502020204030204" pitchFamily="34" charset="0"/>
              </a:rPr>
              <a:t>7</a:t>
            </a:r>
            <a:r>
              <a:rPr lang="fr-FR" sz="2800">
                <a:latin typeface="Calibri" panose="020F0502020204030204" pitchFamily="34" charset="0"/>
                <a:cs typeface="Calibri" panose="020F0502020204030204" pitchFamily="34" charset="0"/>
              </a:rPr>
              <a:t>. Journées d’</a:t>
            </a:r>
            <a:r>
              <a:rPr lang="fr-FR" sz="2800" b="1">
                <a:latin typeface="Calibri" panose="020F0502020204030204" pitchFamily="34" charset="0"/>
                <a:cs typeface="Calibri" panose="020F0502020204030204" pitchFamily="34" charset="0"/>
              </a:rPr>
              <a:t>accompagnement</a:t>
            </a:r>
            <a:r>
              <a:rPr lang="fr-FR" sz="2800">
                <a:latin typeface="Calibri" panose="020F0502020204030204" pitchFamily="34" charset="0"/>
                <a:cs typeface="Calibri" panose="020F0502020204030204" pitchFamily="34" charset="0"/>
              </a:rPr>
              <a:t> ou de </a:t>
            </a:r>
            <a:r>
              <a:rPr lang="fr-FR" sz="2800" b="1">
                <a:latin typeface="Calibri" panose="020F0502020204030204" pitchFamily="34" charset="0"/>
                <a:cs typeface="Calibri" panose="020F0502020204030204" pitchFamily="34" charset="0"/>
              </a:rPr>
              <a:t>formation</a:t>
            </a:r>
            <a:r>
              <a:rPr lang="fr-FR" sz="2800">
                <a:latin typeface="Calibri" panose="020F0502020204030204" pitchFamily="34" charset="0"/>
                <a:cs typeface="Calibri" panose="020F0502020204030204" pitchFamily="34" charset="0"/>
              </a:rPr>
              <a:t> sur des fondamentaux du tronc commun : approche évolutive et éducation aux choix</a:t>
            </a:r>
          </a:p>
          <a:p>
            <a:endParaRPr lang="fr-FR"/>
          </a:p>
        </p:txBody>
      </p:sp>
      <p:pic>
        <p:nvPicPr>
          <p:cNvPr id="7" name="Graphique 6" descr="Bécher contour">
            <a:extLst>
              <a:ext uri="{FF2B5EF4-FFF2-40B4-BE49-F238E27FC236}">
                <a16:creationId xmlns:a16="http://schemas.microsoft.com/office/drawing/2014/main" id="{3CBEA4DD-7F9B-3492-E316-218EE62AF7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63" y="1250566"/>
            <a:ext cx="914400" cy="914400"/>
          </a:xfrm>
          <a:prstGeom prst="rect">
            <a:avLst/>
          </a:prstGeom>
        </p:spPr>
      </p:pic>
      <p:pic>
        <p:nvPicPr>
          <p:cNvPr id="9" name="Graphique 8" descr="Lien contour">
            <a:extLst>
              <a:ext uri="{FF2B5EF4-FFF2-40B4-BE49-F238E27FC236}">
                <a16:creationId xmlns:a16="http://schemas.microsoft.com/office/drawing/2014/main" id="{D080F66B-5EB2-34E8-A4F5-13F101671A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954" y="2514600"/>
            <a:ext cx="914400" cy="914400"/>
          </a:xfrm>
          <a:prstGeom prst="rect">
            <a:avLst/>
          </a:prstGeom>
        </p:spPr>
      </p:pic>
      <p:pic>
        <p:nvPicPr>
          <p:cNvPr id="11" name="Graphique 10" descr="Réunion avec un remplissage uni">
            <a:extLst>
              <a:ext uri="{FF2B5EF4-FFF2-40B4-BE49-F238E27FC236}">
                <a16:creationId xmlns:a16="http://schemas.microsoft.com/office/drawing/2014/main" id="{577EE037-A1D7-85CA-1AE8-BA37F1952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762" y="3822429"/>
            <a:ext cx="914400" cy="914400"/>
          </a:xfrm>
          <a:prstGeom prst="rect">
            <a:avLst/>
          </a:prstGeom>
        </p:spPr>
      </p:pic>
    </p:spTree>
    <p:extLst>
      <p:ext uri="{BB962C8B-B14F-4D97-AF65-F5344CB8AC3E}">
        <p14:creationId xmlns:p14="http://schemas.microsoft.com/office/powerpoint/2010/main" val="223445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2D87-48B8-433D-A998-8AF6B449B4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1BF604-3694-A35D-09EF-6EB959DDA7D4}"/>
              </a:ext>
            </a:extLst>
          </p:cNvPr>
          <p:cNvSpPr>
            <a:spLocks noGrp="1"/>
          </p:cNvSpPr>
          <p:nvPr>
            <p:ph type="title" idx="4294967295"/>
          </p:nvPr>
        </p:nvSpPr>
        <p:spPr>
          <a:xfrm>
            <a:off x="949325" y="208181"/>
            <a:ext cx="10293350" cy="763588"/>
          </a:xfrm>
        </p:spPr>
        <p:txBody>
          <a:bodyPr/>
          <a:lstStyle/>
          <a:p>
            <a:r>
              <a:rPr lang="fr-FR" sz="3200">
                <a:solidFill>
                  <a:schemeClr val="accent5">
                    <a:lumMod val="50000"/>
                  </a:schemeClr>
                </a:solidFill>
                <a:latin typeface="Calibri" panose="020F0502020204030204" pitchFamily="34" charset="0"/>
                <a:cs typeface="Calibri" panose="020F0502020204030204" pitchFamily="34" charset="0"/>
              </a:rPr>
              <a:t>L’activité éditoriale et commerciale est aussi intense !</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C818B559-A135-95D2-5936-C0CFF13CBCA2}"/>
              </a:ext>
            </a:extLst>
          </p:cNvPr>
          <p:cNvSpPr>
            <a:spLocks noGrp="1"/>
          </p:cNvSpPr>
          <p:nvPr>
            <p:ph idx="4294967295"/>
          </p:nvPr>
        </p:nvSpPr>
        <p:spPr>
          <a:xfrm>
            <a:off x="1768839" y="1201459"/>
            <a:ext cx="9473836" cy="1701384"/>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Les maisons d’éditions publient des manuels, sur base des référentiels et pas des programmes du réseau.</a:t>
            </a:r>
          </a:p>
          <a:p>
            <a:pPr marL="139700" indent="0">
              <a:spcAft>
                <a:spcPts val="1200"/>
              </a:spcAft>
              <a:buNone/>
            </a:pPr>
            <a:r>
              <a:rPr lang="fr-FR" sz="2800">
                <a:latin typeface="Calibri" panose="020F0502020204030204" pitchFamily="34" charset="0"/>
                <a:cs typeface="Calibri" panose="020F0502020204030204" pitchFamily="34" charset="0"/>
              </a:rPr>
              <a:t>Le SeGEC n’a pour mission de les valider ou de les promouvoir.</a:t>
            </a:r>
          </a:p>
        </p:txBody>
      </p:sp>
      <p:pic>
        <p:nvPicPr>
          <p:cNvPr id="5" name="Graphique 4" descr="Livre ouvert contour">
            <a:extLst>
              <a:ext uri="{FF2B5EF4-FFF2-40B4-BE49-F238E27FC236}">
                <a16:creationId xmlns:a16="http://schemas.microsoft.com/office/drawing/2014/main" id="{A727D46E-96DE-79E9-CACD-BDEBD6A049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633" y="1201458"/>
            <a:ext cx="1701384" cy="1701384"/>
          </a:xfrm>
          <a:prstGeom prst="rect">
            <a:avLst/>
          </a:prstGeom>
        </p:spPr>
      </p:pic>
      <p:sp>
        <p:nvSpPr>
          <p:cNvPr id="7" name="ZoneTexte 6">
            <a:extLst>
              <a:ext uri="{FF2B5EF4-FFF2-40B4-BE49-F238E27FC236}">
                <a16:creationId xmlns:a16="http://schemas.microsoft.com/office/drawing/2014/main" id="{6635CCB9-4535-FF46-2C61-157E093F8DE5}"/>
              </a:ext>
            </a:extLst>
          </p:cNvPr>
          <p:cNvSpPr txBox="1"/>
          <p:nvPr/>
        </p:nvSpPr>
        <p:spPr>
          <a:xfrm>
            <a:off x="1768839" y="2558143"/>
            <a:ext cx="8519886" cy="3847207"/>
          </a:xfrm>
          <a:prstGeom prst="rect">
            <a:avLst/>
          </a:prstGeom>
          <a:noFill/>
        </p:spPr>
        <p:txBody>
          <a:bodyPr wrap="square" rtlCol="0">
            <a:spAutoFit/>
          </a:bodyPr>
          <a:lstStyle/>
          <a:p>
            <a:pPr marL="139700" indent="0">
              <a:spcAft>
                <a:spcPts val="1200"/>
              </a:spcAft>
              <a:buNone/>
            </a:pPr>
            <a:endParaRPr lang="fr-FR" b="1">
              <a:latin typeface="Calibri" panose="020F0502020204030204" pitchFamily="34" charset="0"/>
              <a:cs typeface="Calibri" panose="020F0502020204030204" pitchFamily="34" charset="0"/>
            </a:endParaRPr>
          </a:p>
          <a:p>
            <a:pPr marL="139700" indent="0">
              <a:spcAft>
                <a:spcPts val="1200"/>
              </a:spcAft>
              <a:buNone/>
            </a:pPr>
            <a:r>
              <a:rPr lang="fr-FR" sz="2800" b="1">
                <a:solidFill>
                  <a:srgbClr val="00B050"/>
                </a:solidFill>
                <a:latin typeface="Calibri" panose="020F0502020204030204" pitchFamily="34" charset="0"/>
                <a:cs typeface="Calibri" panose="020F0502020204030204" pitchFamily="34" charset="0"/>
              </a:rPr>
              <a:t>Deux éléments essentiels </a:t>
            </a:r>
            <a:r>
              <a:rPr lang="fr-FR" sz="2800" b="1">
                <a:latin typeface="Calibri" panose="020F0502020204030204" pitchFamily="34" charset="0"/>
                <a:cs typeface="Calibri" panose="020F0502020204030204" pitchFamily="34" charset="0"/>
              </a:rPr>
              <a:t>: </a:t>
            </a:r>
          </a:p>
          <a:p>
            <a:pPr marL="139700" indent="0">
              <a:spcAft>
                <a:spcPts val="1200"/>
              </a:spcAft>
              <a:buNone/>
            </a:pPr>
            <a:r>
              <a:rPr lang="fr-FR" sz="2800">
                <a:latin typeface="Calibri" panose="020F0502020204030204" pitchFamily="34" charset="0"/>
                <a:cs typeface="Calibri" panose="020F0502020204030204" pitchFamily="34" charset="0"/>
              </a:rPr>
              <a:t>1. les enseignants restent </a:t>
            </a:r>
            <a:r>
              <a:rPr lang="fr-FR" sz="2800" u="sng">
                <a:latin typeface="Calibri" panose="020F0502020204030204" pitchFamily="34" charset="0"/>
                <a:cs typeface="Calibri" panose="020F0502020204030204" pitchFamily="34" charset="0"/>
              </a:rPr>
              <a:t>les éditeurs responsables </a:t>
            </a:r>
            <a:r>
              <a:rPr lang="fr-FR" sz="2800">
                <a:latin typeface="Calibri" panose="020F0502020204030204" pitchFamily="34" charset="0"/>
                <a:cs typeface="Calibri" panose="020F0502020204030204" pitchFamily="34" charset="0"/>
              </a:rPr>
              <a:t>de leurs cours, au service d’élèves qui accrochent et qui évoluent;</a:t>
            </a:r>
          </a:p>
          <a:p>
            <a:pPr marL="139700" indent="0">
              <a:spcAft>
                <a:spcPts val="1200"/>
              </a:spcAft>
              <a:buNone/>
            </a:pPr>
            <a:r>
              <a:rPr lang="fr-FR" sz="2800">
                <a:latin typeface="Calibri" panose="020F0502020204030204" pitchFamily="34" charset="0"/>
                <a:cs typeface="Calibri" panose="020F0502020204030204" pitchFamily="34" charset="0"/>
              </a:rPr>
              <a:t>2. les enseignants collaborent et mettent au point un parcours cohérent, quel que soit les supports choisis.</a:t>
            </a:r>
          </a:p>
          <a:p>
            <a:endParaRPr lang="fr-FR"/>
          </a:p>
        </p:txBody>
      </p:sp>
    </p:spTree>
    <p:extLst>
      <p:ext uri="{BB962C8B-B14F-4D97-AF65-F5344CB8AC3E}">
        <p14:creationId xmlns:p14="http://schemas.microsoft.com/office/powerpoint/2010/main" val="11987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C207D75E-2649-1F02-0450-7EE7A9178112}"/>
            </a:ext>
          </a:extLst>
        </p:cNvPr>
        <p:cNvGrpSpPr/>
        <p:nvPr/>
      </p:nvGrpSpPr>
      <p:grpSpPr>
        <a:xfrm>
          <a:off x="0" y="0"/>
          <a:ext cx="0" cy="0"/>
          <a:chOff x="0" y="0"/>
          <a:chExt cx="0" cy="0"/>
        </a:xfrm>
      </p:grpSpPr>
      <p:sp>
        <p:nvSpPr>
          <p:cNvPr id="5" name="Google Shape;242;p14">
            <a:extLst>
              <a:ext uri="{FF2B5EF4-FFF2-40B4-BE49-F238E27FC236}">
                <a16:creationId xmlns:a16="http://schemas.microsoft.com/office/drawing/2014/main" id="{8755513C-BB1D-89BC-2262-BE3FF9140F93}"/>
              </a:ext>
            </a:extLst>
          </p:cNvPr>
          <p:cNvSpPr/>
          <p:nvPr/>
        </p:nvSpPr>
        <p:spPr>
          <a:xfrm rot="1999492">
            <a:off x="4613455" y="-2572213"/>
            <a:ext cx="8071264" cy="509424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rgbClr val="49C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ZoneTexte 1">
            <a:extLst>
              <a:ext uri="{FF2B5EF4-FFF2-40B4-BE49-F238E27FC236}">
                <a16:creationId xmlns:a16="http://schemas.microsoft.com/office/drawing/2014/main" id="{520852BF-D337-8266-1B71-8E7683BFDE3E}"/>
              </a:ext>
            </a:extLst>
          </p:cNvPr>
          <p:cNvSpPr txBox="1"/>
          <p:nvPr/>
        </p:nvSpPr>
        <p:spPr>
          <a:xfrm>
            <a:off x="1565127" y="2417479"/>
            <a:ext cx="9542804"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I</a:t>
            </a:r>
            <a:r>
              <a:rPr lang="fr-FR" sz="5333" b="1" kern="0">
                <a:solidFill>
                  <a:srgbClr val="555555">
                    <a:lumMod val="50000"/>
                  </a:srgbClr>
                </a:solidFill>
                <a:latin typeface="Calibri" panose="020F0502020204030204" pitchFamily="34" charset="0"/>
                <a:cs typeface="Calibri" panose="020F0502020204030204" pitchFamily="34" charset="0"/>
                <a:sym typeface="Arial"/>
              </a:rPr>
              <a:t>I</a:t>
            </a: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 L</a:t>
            </a:r>
            <a:r>
              <a:rPr lang="fr-FR" sz="5333" b="1" kern="0">
                <a:solidFill>
                  <a:srgbClr val="555555">
                    <a:lumMod val="50000"/>
                  </a:srgbClr>
                </a:solidFill>
                <a:latin typeface="Calibri" panose="020F0502020204030204" pitchFamily="34" charset="0"/>
                <a:cs typeface="Calibri" panose="020F0502020204030204" pitchFamily="34" charset="0"/>
                <a:sym typeface="Arial"/>
              </a:rPr>
              <a:t>es évolutions récentes du tronc commun</a:t>
            </a: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 </a:t>
            </a:r>
          </a:p>
        </p:txBody>
      </p:sp>
      <p:pic>
        <p:nvPicPr>
          <p:cNvPr id="10" name="Image 9">
            <a:extLst>
              <a:ext uri="{FF2B5EF4-FFF2-40B4-BE49-F238E27FC236}">
                <a16:creationId xmlns:a16="http://schemas.microsoft.com/office/drawing/2014/main" id="{46C9485D-CFFF-CAE9-3CD8-5558784ADEEE}"/>
              </a:ext>
            </a:extLst>
          </p:cNvPr>
          <p:cNvPicPr>
            <a:picLocks noChangeAspect="1"/>
          </p:cNvPicPr>
          <p:nvPr/>
        </p:nvPicPr>
        <p:blipFill>
          <a:blip r:embed="rId3"/>
          <a:stretch>
            <a:fillRect/>
          </a:stretch>
        </p:blipFill>
        <p:spPr>
          <a:xfrm>
            <a:off x="294149" y="4721661"/>
            <a:ext cx="3583536" cy="1962912"/>
          </a:xfrm>
          <a:prstGeom prst="rect">
            <a:avLst/>
          </a:prstGeom>
        </p:spPr>
      </p:pic>
      <p:sp>
        <p:nvSpPr>
          <p:cNvPr id="6" name="ZoneTexte 5">
            <a:extLst>
              <a:ext uri="{FF2B5EF4-FFF2-40B4-BE49-F238E27FC236}">
                <a16:creationId xmlns:a16="http://schemas.microsoft.com/office/drawing/2014/main" id="{65222EC7-47CC-4188-365C-CF531FD8730C}"/>
              </a:ext>
            </a:extLst>
          </p:cNvPr>
          <p:cNvSpPr txBox="1"/>
          <p:nvPr/>
        </p:nvSpPr>
        <p:spPr>
          <a:xfrm>
            <a:off x="4649492" y="4591987"/>
            <a:ext cx="5637289" cy="1077218"/>
          </a:xfrm>
          <a:prstGeom prst="rect">
            <a:avLst/>
          </a:prstGeom>
          <a:solidFill>
            <a:srgbClr val="FFC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kern="0" noProof="0">
                <a:solidFill>
                  <a:srgbClr val="FFFFFF"/>
                </a:solidFill>
                <a:latin typeface="Calibri" panose="020F0502020204030204" pitchFamily="34" charset="0"/>
                <a:cs typeface="Calibri" panose="020F0502020204030204" pitchFamily="34" charset="0"/>
                <a:sym typeface="Arial"/>
              </a:rPr>
              <a:t>Qu’est-ce qui change par rapport au projet initial ?</a:t>
            </a:r>
            <a:endParaRPr kumimoji="0" lang="fr-FR"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6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81644-42BE-AFB2-9C43-1750654D689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5D30109-063A-8E5C-3663-2DB6597AF38A}"/>
              </a:ext>
            </a:extLst>
          </p:cNvPr>
          <p:cNvSpPr>
            <a:spLocks noGrp="1"/>
          </p:cNvSpPr>
          <p:nvPr>
            <p:ph type="title" idx="4294967295"/>
          </p:nvPr>
        </p:nvSpPr>
        <p:spPr>
          <a:xfrm>
            <a:off x="949325" y="208181"/>
            <a:ext cx="10293350" cy="763588"/>
          </a:xfrm>
        </p:spPr>
        <p:txBody>
          <a:bodyPr/>
          <a:lstStyle/>
          <a:p>
            <a:r>
              <a:rPr lang="fr-FR" sz="3200">
                <a:solidFill>
                  <a:schemeClr val="accent5">
                    <a:lumMod val="50000"/>
                  </a:schemeClr>
                </a:solidFill>
                <a:latin typeface="Calibri" panose="020F0502020204030204" pitchFamily="34" charset="0"/>
                <a:cs typeface="Calibri" panose="020F0502020204030204" pitchFamily="34" charset="0"/>
              </a:rPr>
              <a:t>Le projet initial du tronc commun</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F815F510-E06A-BCE8-2C62-048DFFB396C2}"/>
              </a:ext>
            </a:extLst>
          </p:cNvPr>
          <p:cNvSpPr>
            <a:spLocks noGrp="1"/>
          </p:cNvSpPr>
          <p:nvPr>
            <p:ph idx="4294967295"/>
          </p:nvPr>
        </p:nvSpPr>
        <p:spPr>
          <a:xfrm>
            <a:off x="1041530" y="1052313"/>
            <a:ext cx="11024354" cy="627342"/>
          </a:xfrm>
        </p:spPr>
        <p:txBody>
          <a:bodyPr>
            <a:noAutofit/>
          </a:bodyPr>
          <a:lstStyle/>
          <a:p>
            <a:pPr marL="139700" indent="0">
              <a:spcAft>
                <a:spcPts val="1200"/>
              </a:spcAft>
              <a:buNone/>
            </a:pPr>
            <a:r>
              <a:rPr lang="fr-FR" sz="3200" b="1">
                <a:solidFill>
                  <a:srgbClr val="00B050"/>
                </a:solidFill>
                <a:latin typeface="Calibri" panose="020F0502020204030204" pitchFamily="34" charset="0"/>
                <a:cs typeface="Calibri" panose="020F0502020204030204" pitchFamily="34" charset="0"/>
              </a:rPr>
              <a:t>Chantier construit depuis 2017 : pièce majeure du Pacte (2014)</a:t>
            </a:r>
          </a:p>
          <a:p>
            <a:pPr marL="139700" indent="0">
              <a:spcAft>
                <a:spcPts val="1200"/>
              </a:spcAft>
              <a:buNone/>
            </a:pPr>
            <a:endParaRPr lang="fr-FR" sz="280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80E7415E-6944-0A7B-A10A-C0EE98D788EA}"/>
              </a:ext>
            </a:extLst>
          </p:cNvPr>
          <p:cNvSpPr txBox="1"/>
          <p:nvPr/>
        </p:nvSpPr>
        <p:spPr>
          <a:xfrm>
            <a:off x="1253604" y="2005761"/>
            <a:ext cx="10178322" cy="830997"/>
          </a:xfrm>
          <a:prstGeom prst="rect">
            <a:avLst/>
          </a:prstGeom>
          <a:noFill/>
        </p:spPr>
        <p:txBody>
          <a:bodyPr wrap="square" rtlCol="0">
            <a:spAutoFit/>
          </a:bodyPr>
          <a:lstStyle/>
          <a:p>
            <a:pPr marL="139700" marR="0" lvl="0" indent="0" algn="l" defTabSz="914400" rtl="0" eaLnBrk="1" fontAlgn="auto" latinLnBrk="0" hangingPunct="1">
              <a:lnSpc>
                <a:spcPct val="100000"/>
              </a:lnSpc>
              <a:spcBef>
                <a:spcPts val="0"/>
              </a:spcBef>
              <a:spcAft>
                <a:spcPts val="1200"/>
              </a:spcAft>
              <a:buClrTx/>
              <a:buSzTx/>
              <a:buFontTx/>
              <a:buNone/>
              <a:tabLst/>
              <a:defRPr/>
            </a:pPr>
            <a:r>
              <a:rPr lang="fr-FR" sz="2400" b="1">
                <a:solidFill>
                  <a:srgbClr val="555555"/>
                </a:solidFill>
                <a:latin typeface="Calibri" panose="020F0502020204030204" pitchFamily="34" charset="0"/>
                <a:cs typeface="Calibri" panose="020F0502020204030204" pitchFamily="34" charset="0"/>
              </a:rPr>
              <a:t>Motivation du changement</a:t>
            </a:r>
            <a:r>
              <a:rPr kumimoji="0" lang="fr-FR" sz="2400" b="0" i="0" u="none" strike="noStrike" kern="1200" cap="none" spc="0" normalizeH="0" noProof="0">
                <a:ln>
                  <a:noFill/>
                </a:ln>
                <a:solidFill>
                  <a:srgbClr val="555555"/>
                </a:solidFill>
                <a:effectLst/>
                <a:uLnTx/>
                <a:uFillTx/>
                <a:latin typeface="Calibri" panose="020F0502020204030204" pitchFamily="34" charset="0"/>
                <a:ea typeface="+mn-ea"/>
                <a:cs typeface="Calibri" panose="020F0502020204030204" pitchFamily="34" charset="0"/>
              </a:rPr>
              <a:t> </a:t>
            </a: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 échecs nombreux – décrochages – contenus dépassés – difficultés pour soutenir les élèves - poids des inégalités</a:t>
            </a:r>
          </a:p>
        </p:txBody>
      </p:sp>
      <p:sp>
        <p:nvSpPr>
          <p:cNvPr id="5" name="ZoneTexte 4">
            <a:extLst>
              <a:ext uri="{FF2B5EF4-FFF2-40B4-BE49-F238E27FC236}">
                <a16:creationId xmlns:a16="http://schemas.microsoft.com/office/drawing/2014/main" id="{63FDC5B6-C7B8-4B65-D0BF-CA780B4A6B24}"/>
              </a:ext>
            </a:extLst>
          </p:cNvPr>
          <p:cNvSpPr txBox="1"/>
          <p:nvPr/>
        </p:nvSpPr>
        <p:spPr>
          <a:xfrm>
            <a:off x="1253604" y="3040083"/>
            <a:ext cx="10178322" cy="2554545"/>
          </a:xfrm>
          <a:prstGeom prst="rect">
            <a:avLst/>
          </a:prstGeom>
          <a:noFill/>
        </p:spPr>
        <p:txBody>
          <a:bodyPr wrap="square" rtlCol="0">
            <a:spAutoFit/>
          </a:bodyPr>
          <a:lstStyle/>
          <a:p>
            <a:pPr marL="139700" marR="0" lvl="0" indent="0" algn="l"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Objectifs principaux</a:t>
            </a: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 : </a:t>
            </a:r>
          </a:p>
          <a:p>
            <a:pPr>
              <a:spcAft>
                <a:spcPts val="1200"/>
              </a:spcAft>
              <a:buFont typeface="Wingdings" panose="05000000000000000000" pitchFamily="2" charset="2"/>
              <a:buChar char="ü"/>
            </a:pPr>
            <a:r>
              <a:rPr lang="fr-FR" sz="2400">
                <a:solidFill>
                  <a:srgbClr val="555555"/>
                </a:solidFill>
                <a:latin typeface="Calibri" panose="020F0502020204030204" pitchFamily="34" charset="0"/>
                <a:cs typeface="Calibri" panose="020F0502020204030204" pitchFamily="34" charset="0"/>
              </a:rPr>
              <a:t>Un parcours cohérent, de la maternelle à la troisième secondaire</a:t>
            </a: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Un bagage commun actualisé et modernisé pour chacun (</a:t>
            </a:r>
            <a:r>
              <a:rPr kumimoji="0" lang="fr-FR" sz="24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équité</a:t>
            </a: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Une orientation plus éclairée, plus mûre</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Un accompagnement plus efficace</a:t>
            </a:r>
          </a:p>
        </p:txBody>
      </p:sp>
      <p:sp>
        <p:nvSpPr>
          <p:cNvPr id="6" name="ZoneTexte 5">
            <a:extLst>
              <a:ext uri="{FF2B5EF4-FFF2-40B4-BE49-F238E27FC236}">
                <a16:creationId xmlns:a16="http://schemas.microsoft.com/office/drawing/2014/main" id="{16EBF2C6-51ED-4C32-C265-0A51F73D156D}"/>
              </a:ext>
            </a:extLst>
          </p:cNvPr>
          <p:cNvSpPr txBox="1"/>
          <p:nvPr/>
        </p:nvSpPr>
        <p:spPr>
          <a:xfrm>
            <a:off x="1274163" y="5594628"/>
            <a:ext cx="9878518" cy="1415772"/>
          </a:xfrm>
          <a:prstGeom prst="rect">
            <a:avLst/>
          </a:prstGeom>
          <a:noFill/>
        </p:spPr>
        <p:txBody>
          <a:bodyPr wrap="square" rtlCol="0">
            <a:spAutoFit/>
          </a:bodyPr>
          <a:lstStyle/>
          <a:p>
            <a:pPr marL="139700" marR="0" lvl="0" indent="0" algn="l"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Réalisation :</a:t>
            </a:r>
          </a:p>
          <a:p>
            <a:pPr marL="139700" marR="0" lvl="0" indent="0" algn="l" defTabSz="914400" rtl="0" eaLnBrk="1" fontAlgn="auto" latinLnBrk="0" hangingPunct="1">
              <a:lnSpc>
                <a:spcPct val="100000"/>
              </a:lnSpc>
              <a:spcBef>
                <a:spcPts val="0"/>
              </a:spcBef>
              <a:spcAft>
                <a:spcPts val="1200"/>
              </a:spcAft>
              <a:buClrTx/>
              <a:buSzTx/>
              <a:buFontTx/>
              <a:buNone/>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Depuis 2022 dans le fondamental, en 2026 dans le secondaire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55555"/>
              </a:solidFill>
              <a:effectLst/>
              <a:uLnTx/>
              <a:uFillTx/>
              <a:latin typeface="Arial"/>
              <a:ea typeface="+mn-ea"/>
              <a:cs typeface="+mn-cs"/>
            </a:endParaRPr>
          </a:p>
        </p:txBody>
      </p:sp>
      <p:pic>
        <p:nvPicPr>
          <p:cNvPr id="8" name="Graphique 7" descr="Pièces de puzzle contour">
            <a:extLst>
              <a:ext uri="{FF2B5EF4-FFF2-40B4-BE49-F238E27FC236}">
                <a16:creationId xmlns:a16="http://schemas.microsoft.com/office/drawing/2014/main" id="{DD982EAC-5E96-2027-C5A3-CACD018710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16" y="802814"/>
            <a:ext cx="1316738" cy="1316738"/>
          </a:xfrm>
          <a:prstGeom prst="rect">
            <a:avLst/>
          </a:prstGeom>
        </p:spPr>
      </p:pic>
    </p:spTree>
    <p:extLst>
      <p:ext uri="{BB962C8B-B14F-4D97-AF65-F5344CB8AC3E}">
        <p14:creationId xmlns:p14="http://schemas.microsoft.com/office/powerpoint/2010/main" val="313578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8E462-D24F-8845-744E-AD338C6B43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9F1646-D3D1-6D70-D447-6D178ED43022}"/>
              </a:ext>
            </a:extLst>
          </p:cNvPr>
          <p:cNvSpPr>
            <a:spLocks noGrp="1"/>
          </p:cNvSpPr>
          <p:nvPr>
            <p:ph type="title" idx="4294967295"/>
          </p:nvPr>
        </p:nvSpPr>
        <p:spPr>
          <a:xfrm>
            <a:off x="949325" y="208181"/>
            <a:ext cx="10293350" cy="763588"/>
          </a:xfrm>
        </p:spPr>
        <p:txBody>
          <a:bodyPr/>
          <a:lstStyle/>
          <a:p>
            <a:r>
              <a:rPr lang="fr-FR" sz="3200">
                <a:solidFill>
                  <a:schemeClr val="accent5">
                    <a:lumMod val="50000"/>
                  </a:schemeClr>
                </a:solidFill>
                <a:latin typeface="Calibri" panose="020F0502020204030204" pitchFamily="34" charset="0"/>
                <a:cs typeface="Calibri" panose="020F0502020204030204" pitchFamily="34" charset="0"/>
              </a:rPr>
              <a:t>Les inflexions et décisions du gouvernement</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90C2F716-F9CC-C259-8F2B-14C6A4576D34}"/>
              </a:ext>
            </a:extLst>
          </p:cNvPr>
          <p:cNvSpPr>
            <a:spLocks noGrp="1"/>
          </p:cNvSpPr>
          <p:nvPr>
            <p:ph idx="4294967295"/>
          </p:nvPr>
        </p:nvSpPr>
        <p:spPr>
          <a:xfrm>
            <a:off x="1544319" y="1078534"/>
            <a:ext cx="10448144" cy="1592095"/>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La déclaration de politique communautaire annonçait des inflexions au projet initial du tronc commun.</a:t>
            </a:r>
          </a:p>
          <a:p>
            <a:pPr marL="139700" indent="0">
              <a:spcAft>
                <a:spcPts val="1200"/>
              </a:spcAft>
              <a:buNone/>
            </a:pPr>
            <a:r>
              <a:rPr lang="fr-FR" sz="2800">
                <a:latin typeface="Calibri" panose="020F0502020204030204" pitchFamily="34" charset="0"/>
                <a:cs typeface="Calibri" panose="020F0502020204030204" pitchFamily="34" charset="0"/>
              </a:rPr>
              <a:t>Le gouvernement MR - Les Engagés les a développées/amplifiées.</a:t>
            </a:r>
          </a:p>
          <a:p>
            <a:pPr marL="139700" indent="0">
              <a:spcAft>
                <a:spcPts val="1200"/>
              </a:spcAft>
              <a:buNone/>
            </a:pPr>
            <a:endParaRPr lang="fr-FR" sz="2800">
              <a:latin typeface="Calibri" panose="020F0502020204030204" pitchFamily="34" charset="0"/>
              <a:cs typeface="Calibri" panose="020F0502020204030204" pitchFamily="34" charset="0"/>
            </a:endParaRPr>
          </a:p>
          <a:p>
            <a:pPr marL="139700" indent="0">
              <a:spcAft>
                <a:spcPts val="1200"/>
              </a:spcAft>
              <a:buNone/>
            </a:pPr>
            <a:endParaRPr lang="fr-FR" sz="280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4CEB4F18-CD80-2BF0-5EC3-79B7AD3C17A4}"/>
              </a:ext>
            </a:extLst>
          </p:cNvPr>
          <p:cNvSpPr txBox="1"/>
          <p:nvPr/>
        </p:nvSpPr>
        <p:spPr>
          <a:xfrm>
            <a:off x="1544319" y="2826127"/>
            <a:ext cx="9100457" cy="4093428"/>
          </a:xfrm>
          <a:prstGeom prst="rect">
            <a:avLst/>
          </a:prstGeom>
          <a:noFill/>
        </p:spPr>
        <p:txBody>
          <a:bodyPr wrap="square" rtlCol="0">
            <a:spAutoFit/>
          </a:bodyPr>
          <a:lstStyle/>
          <a:p>
            <a:pPr marL="139700" indent="0">
              <a:spcAft>
                <a:spcPts val="1200"/>
              </a:spcAft>
              <a:buNone/>
            </a:pPr>
            <a:r>
              <a:rPr lang="fr-FR" sz="2800">
                <a:solidFill>
                  <a:srgbClr val="00B050"/>
                </a:solidFill>
                <a:latin typeface="Calibri" panose="020F0502020204030204" pitchFamily="34" charset="0"/>
                <a:cs typeface="Calibri" panose="020F0502020204030204" pitchFamily="34" charset="0"/>
              </a:rPr>
              <a:t>Parcours législatif en cours sur la S1</a:t>
            </a:r>
          </a:p>
          <a:p>
            <a:pPr marL="139700" indent="0">
              <a:spcAft>
                <a:spcPts val="1200"/>
              </a:spcAft>
              <a:buNone/>
            </a:pPr>
            <a:r>
              <a:rPr lang="fr-FR" sz="2400">
                <a:latin typeface="Calibri" panose="020F0502020204030204" pitchFamily="34" charset="0"/>
                <a:cs typeface="Calibri" panose="020F0502020204030204" pitchFamily="34" charset="0"/>
              </a:rPr>
              <a:t>Avant projet de décret – négociations à partir du 23/01 – suite 05/02</a:t>
            </a:r>
          </a:p>
          <a:p>
            <a:pPr lvl="1">
              <a:spcAft>
                <a:spcPts val="1200"/>
              </a:spcAft>
              <a:buFont typeface="Wingdings" panose="05000000000000000000" pitchFamily="2" charset="2"/>
              <a:buChar char="§"/>
            </a:pPr>
            <a:r>
              <a:rPr lang="fr-FR" sz="2400">
                <a:latin typeface="Calibri" panose="020F0502020204030204" pitchFamily="34" charset="0"/>
                <a:cs typeface="Calibri" panose="020F0502020204030204" pitchFamily="34" charset="0"/>
              </a:rPr>
              <a:t>La grille horaire</a:t>
            </a:r>
          </a:p>
          <a:p>
            <a:pPr lvl="1">
              <a:spcAft>
                <a:spcPts val="1200"/>
              </a:spcAft>
              <a:buFont typeface="Wingdings" panose="05000000000000000000" pitchFamily="2" charset="2"/>
              <a:buChar char="§"/>
            </a:pPr>
            <a:r>
              <a:rPr lang="fr-FR" sz="2400">
                <a:latin typeface="Calibri" panose="020F0502020204030204" pitchFamily="34" charset="0"/>
                <a:cs typeface="Calibri" panose="020F0502020204030204" pitchFamily="34" charset="0"/>
              </a:rPr>
              <a:t>Les moyens (NTPP : nombre total périodes professeurs)</a:t>
            </a:r>
          </a:p>
          <a:p>
            <a:pPr lvl="1">
              <a:spcAft>
                <a:spcPts val="1200"/>
              </a:spcAft>
              <a:buFont typeface="Wingdings" panose="05000000000000000000" pitchFamily="2" charset="2"/>
              <a:buChar char="§"/>
            </a:pPr>
            <a:r>
              <a:rPr lang="fr-FR" sz="2400">
                <a:latin typeface="Calibri" panose="020F0502020204030204" pitchFamily="34" charset="0"/>
                <a:cs typeface="Calibri" panose="020F0502020204030204" pitchFamily="34" charset="0"/>
              </a:rPr>
              <a:t>Les titres – les formations – les transitions – les priorités</a:t>
            </a:r>
          </a:p>
          <a:p>
            <a:pPr marL="139700" indent="0">
              <a:spcAft>
                <a:spcPts val="1200"/>
              </a:spcAft>
              <a:buNone/>
            </a:pPr>
            <a:r>
              <a:rPr lang="fr-FR" sz="2400">
                <a:latin typeface="Calibri" panose="020F0502020204030204" pitchFamily="34" charset="0"/>
                <a:cs typeface="Calibri" panose="020F0502020204030204" pitchFamily="34" charset="0"/>
              </a:rPr>
              <a:t>Vote :  Avril ? Mai ?</a:t>
            </a:r>
          </a:p>
          <a:p>
            <a:pPr marL="139700" indent="0">
              <a:spcAft>
                <a:spcPts val="1200"/>
              </a:spcAft>
              <a:buNone/>
            </a:pPr>
            <a:r>
              <a:rPr lang="fr-FR" sz="2400">
                <a:latin typeface="Calibri" panose="020F0502020204030204" pitchFamily="34" charset="0"/>
                <a:cs typeface="Calibri" panose="020F0502020204030204" pitchFamily="34" charset="0"/>
              </a:rPr>
              <a:t>Puis traduction en circulaire</a:t>
            </a:r>
          </a:p>
          <a:p>
            <a:endParaRPr lang="fr-FR"/>
          </a:p>
        </p:txBody>
      </p:sp>
      <p:pic>
        <p:nvPicPr>
          <p:cNvPr id="1026" name="Picture 2" descr="Logos et charte graphique de la Fédération Wallonie-Bruxelles ...">
            <a:extLst>
              <a:ext uri="{FF2B5EF4-FFF2-40B4-BE49-F238E27FC236}">
                <a16:creationId xmlns:a16="http://schemas.microsoft.com/office/drawing/2014/main" id="{A801C123-AF4D-28E0-2050-9583B1047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6283"/>
            <a:ext cx="1660644" cy="159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94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4110F-1134-102A-08A7-57FD984D0A1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9D18675-D544-DCAE-2733-4E0DB691FDFA}"/>
              </a:ext>
            </a:extLst>
          </p:cNvPr>
          <p:cNvSpPr txBox="1"/>
          <p:nvPr/>
        </p:nvSpPr>
        <p:spPr>
          <a:xfrm>
            <a:off x="2052536" y="603115"/>
            <a:ext cx="86965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Bienvenue à chacune et à chacun !</a:t>
            </a:r>
            <a:endParaRPr kumimoji="0" lang="fr-BE"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F63C8578-C6A0-09CD-15EC-803C4B01E667}"/>
              </a:ext>
            </a:extLst>
          </p:cNvPr>
          <p:cNvSpPr txBox="1"/>
          <p:nvPr/>
        </p:nvSpPr>
        <p:spPr>
          <a:xfrm>
            <a:off x="1491097" y="807834"/>
            <a:ext cx="9046724"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5555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5555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Un coup de pouce dans la préparation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du Tronc commun</a:t>
            </a:r>
            <a:endParaRPr kumimoji="0" lang="fr-BE" sz="40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pic>
        <p:nvPicPr>
          <p:cNvPr id="6" name="Image 5" descr="Une image contenant Graphique, Police, capture d’écran, graphisme&#10;&#10;Description générée automatiquement">
            <a:extLst>
              <a:ext uri="{FF2B5EF4-FFF2-40B4-BE49-F238E27FC236}">
                <a16:creationId xmlns:a16="http://schemas.microsoft.com/office/drawing/2014/main" id="{DB3DD0A4-2D24-FBF5-72B4-ED868C487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357" y="5384444"/>
            <a:ext cx="2813879" cy="1191701"/>
          </a:xfrm>
          <a:prstGeom prst="rect">
            <a:avLst/>
          </a:prstGeom>
        </p:spPr>
      </p:pic>
      <p:sp>
        <p:nvSpPr>
          <p:cNvPr id="2" name="ZoneTexte 1">
            <a:extLst>
              <a:ext uri="{FF2B5EF4-FFF2-40B4-BE49-F238E27FC236}">
                <a16:creationId xmlns:a16="http://schemas.microsoft.com/office/drawing/2014/main" id="{A7F7B9C2-475F-F927-2FAF-E08AFC4A048D}"/>
              </a:ext>
            </a:extLst>
          </p:cNvPr>
          <p:cNvSpPr txBox="1"/>
          <p:nvPr/>
        </p:nvSpPr>
        <p:spPr>
          <a:xfrm>
            <a:off x="1659207" y="2691352"/>
            <a:ext cx="9209034" cy="4524315"/>
          </a:xfrm>
          <a:prstGeom prst="rect">
            <a:avLst/>
          </a:prstGeom>
          <a:noFill/>
        </p:spPr>
        <p:txBody>
          <a:bodyPr wrap="square" lIns="91440" tIns="45720" rIns="91440" bIns="45720" rtlCol="0" anchor="t">
            <a:spAutoFit/>
          </a:bodyPr>
          <a:lstStyle/>
          <a:p>
            <a:pPr>
              <a:defRPr/>
            </a:pPr>
            <a:r>
              <a:rPr kumimoji="0" lang="fr-FR" sz="2400" b="1" i="0" u="none" strike="noStrike" kern="1200" cap="none" spc="0" normalizeH="0" baseline="0" noProof="0">
                <a:ln>
                  <a:noFill/>
                </a:ln>
                <a:solidFill>
                  <a:srgbClr val="555555"/>
                </a:solidFill>
                <a:effectLst/>
                <a:uLnTx/>
                <a:uFillTx/>
                <a:latin typeface="Calibri"/>
                <a:ea typeface="Calibri"/>
                <a:cs typeface="Calibri"/>
              </a:rPr>
              <a:t>Avec les </a:t>
            </a:r>
            <a:r>
              <a:rPr lang="fr-FR" sz="2400" b="1">
                <a:solidFill>
                  <a:srgbClr val="555555"/>
                </a:solidFill>
                <a:latin typeface="Calibri"/>
                <a:ea typeface="Calibri"/>
                <a:cs typeface="Calibri"/>
              </a:rPr>
              <a:t>professeurs, les éducateurs et </a:t>
            </a:r>
            <a:r>
              <a:rPr kumimoji="0" lang="fr-FR" sz="2400" b="1" i="0" u="none" strike="noStrike" kern="1200" cap="none" spc="0" normalizeH="0" baseline="0" noProof="0">
                <a:ln>
                  <a:noFill/>
                </a:ln>
                <a:solidFill>
                  <a:srgbClr val="555555"/>
                </a:solidFill>
                <a:effectLst/>
                <a:uLnTx/>
                <a:uFillTx/>
                <a:latin typeface="Calibri"/>
                <a:ea typeface="Calibri"/>
                <a:cs typeface="Calibri"/>
              </a:rPr>
              <a:t>les directions</a:t>
            </a:r>
            <a:endParaRPr lang="fr-FR" sz="2400">
              <a:solidFill>
                <a:srgbClr val="555555"/>
              </a:solidFill>
              <a:latin typeface="Calibri"/>
              <a:ea typeface="Calibri"/>
              <a:cs typeface="Calibri"/>
            </a:endParaRPr>
          </a:p>
          <a:p>
            <a:pPr>
              <a:defRPr/>
            </a:pPr>
            <a:endParaRPr lang="fr-FR" sz="2400" b="1">
              <a:solidFill>
                <a:srgbClr val="555555"/>
              </a:solidFill>
              <a:latin typeface="Calibri"/>
              <a:ea typeface="Calibri"/>
              <a:cs typeface="Calibri"/>
            </a:endParaRPr>
          </a:p>
          <a:p>
            <a:pPr>
              <a:defRPr/>
            </a:pPr>
            <a:r>
              <a:rPr lang="fr-FR" sz="2400" b="1">
                <a:solidFill>
                  <a:srgbClr val="555555"/>
                </a:solidFill>
                <a:latin typeface="Calibri"/>
                <a:ea typeface="Calibri"/>
                <a:cs typeface="Calibri"/>
              </a:rPr>
              <a:t>du Centre Scolaire du Sacré-Cœur de </a:t>
            </a:r>
            <a:r>
              <a:rPr lang="fr-FR" sz="2400" b="1" err="1">
                <a:solidFill>
                  <a:srgbClr val="555555"/>
                </a:solidFill>
                <a:latin typeface="Calibri"/>
                <a:ea typeface="Calibri"/>
                <a:cs typeface="Calibri"/>
              </a:rPr>
              <a:t>Lindthout</a:t>
            </a:r>
            <a:r>
              <a:rPr lang="fr-FR" sz="2400" b="1">
                <a:solidFill>
                  <a:srgbClr val="555555"/>
                </a:solidFill>
                <a:latin typeface="Calibri"/>
                <a:ea typeface="Calibri"/>
                <a:cs typeface="Calibri"/>
              </a:rPr>
              <a:t>, de l'Institut des Dames de Marie, du Collège Roi Baudouin, des Ecoles Notre-Dame de Fidélité, de l'Institut La Vertu, du Centre Scolaire Sainte-Marie La Sagesse</a:t>
            </a:r>
            <a:endParaRPr lang="fr-FR" sz="2400" b="1" i="0" u="none" strike="noStrike" kern="1200" cap="none" spc="0" normalizeH="0" baseline="0" noProof="0">
              <a:ln>
                <a:noFill/>
              </a:ln>
              <a:solidFill>
                <a:srgbClr val="555555"/>
              </a:solidFill>
              <a:effectLst/>
              <a:uLnTx/>
              <a:uFillTx/>
              <a:latin typeface="Calibri"/>
              <a:ea typeface="Calibri"/>
              <a:cs typeface="Calibri"/>
            </a:endParaRPr>
          </a:p>
          <a:p>
            <a:pPr>
              <a:defRPr/>
            </a:pPr>
            <a:endParaRPr lang="fr-FR" sz="2400" b="1" i="0" u="none" strike="noStrike" kern="1200" cap="none" spc="0" normalizeH="0" baseline="0" noProof="0">
              <a:ln>
                <a:noFill/>
              </a:ln>
              <a:solidFill>
                <a:srgbClr val="555555"/>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i="0" u="none" strike="noStrike" kern="1200" cap="none" spc="0" normalizeH="0" baseline="0" noProof="0">
              <a:ln>
                <a:noFill/>
              </a:ln>
              <a:solidFill>
                <a:srgbClr val="555555"/>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i="0" u="none" strike="noStrike" kern="1200" cap="none" spc="0" normalizeH="0" baseline="0" noProof="0">
              <a:ln>
                <a:noFill/>
              </a:ln>
              <a:solidFill>
                <a:srgbClr val="555555"/>
              </a:solidFill>
              <a:effectLst/>
              <a:uLnTx/>
              <a:uFillTx/>
              <a:latin typeface="Calibri"/>
              <a:ea typeface="Calibri"/>
              <a:cs typeface="Calibri"/>
            </a:endParaRPr>
          </a:p>
          <a:p>
            <a:pPr>
              <a:defRPr/>
            </a:pPr>
            <a:endParaRPr lang="fr-FR" sz="2400">
              <a:solidFill>
                <a:srgbClr val="555555"/>
              </a:solidFill>
              <a:latin typeface="Calibri"/>
              <a:ea typeface="Calibri"/>
              <a:cs typeface="Calibri"/>
            </a:endParaRPr>
          </a:p>
          <a:p>
            <a:pPr>
              <a:defRPr/>
            </a:pPr>
            <a:endParaRPr lang="fr-FR" sz="2400">
              <a:solidFill>
                <a:srgbClr val="555555"/>
              </a:solidFill>
              <a:latin typeface="Calibri"/>
              <a:ea typeface="Calibri"/>
              <a:cs typeface="Calibri"/>
            </a:endParaRPr>
          </a:p>
          <a:p>
            <a:pPr>
              <a:defRPr/>
            </a:pPr>
            <a:endParaRPr lang="fr-FR" sz="2400">
              <a:solidFill>
                <a:srgbClr val="555555"/>
              </a:solidFill>
              <a:latin typeface="Calibri"/>
              <a:ea typeface="Calibri"/>
              <a:cs typeface="Calibri"/>
            </a:endParaRPr>
          </a:p>
          <a:p>
            <a:pPr>
              <a:defRPr/>
            </a:pPr>
            <a:endParaRPr lang="fr-FR" sz="2400">
              <a:solidFill>
                <a:srgbClr val="555555"/>
              </a:solidFill>
              <a:latin typeface="Calibri"/>
              <a:ea typeface="Calibri"/>
              <a:cs typeface="Calibri"/>
            </a:endParaRPr>
          </a:p>
        </p:txBody>
      </p:sp>
      <p:pic>
        <p:nvPicPr>
          <p:cNvPr id="3" name="Image 2">
            <a:extLst>
              <a:ext uri="{FF2B5EF4-FFF2-40B4-BE49-F238E27FC236}">
                <a16:creationId xmlns:a16="http://schemas.microsoft.com/office/drawing/2014/main" id="{D5BB9C0D-BF83-9656-0525-DEE1998AA62E}"/>
              </a:ext>
            </a:extLst>
          </p:cNvPr>
          <p:cNvPicPr>
            <a:picLocks noChangeAspect="1"/>
          </p:cNvPicPr>
          <p:nvPr/>
        </p:nvPicPr>
        <p:blipFill>
          <a:blip r:embed="rId4"/>
          <a:stretch>
            <a:fillRect/>
          </a:stretch>
        </p:blipFill>
        <p:spPr>
          <a:xfrm>
            <a:off x="8952004" y="308044"/>
            <a:ext cx="3497798" cy="3497798"/>
          </a:xfrm>
          <a:prstGeom prst="rect">
            <a:avLst/>
          </a:prstGeom>
        </p:spPr>
      </p:pic>
    </p:spTree>
    <p:extLst>
      <p:ext uri="{BB962C8B-B14F-4D97-AF65-F5344CB8AC3E}">
        <p14:creationId xmlns:p14="http://schemas.microsoft.com/office/powerpoint/2010/main" val="29918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73BE858B-14AB-674C-413B-1733A42B0827}"/>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58F01F9B-5C40-2DB2-0804-7DAC7923E60F}"/>
              </a:ext>
            </a:extLst>
          </p:cNvPr>
          <p:cNvSpPr txBox="1">
            <a:spLocks/>
          </p:cNvSpPr>
          <p:nvPr/>
        </p:nvSpPr>
        <p:spPr>
          <a:xfrm>
            <a:off x="1081544" y="360469"/>
            <a:ext cx="10546000" cy="9575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BE" sz="3200" b="1" i="0" u="none" strike="noStrike" kern="0" cap="none" spc="0" normalizeH="0" baseline="0" noProof="0">
                <a:ln>
                  <a:noFill/>
                </a:ln>
                <a:solidFill>
                  <a:schemeClr val="accent5">
                    <a:lumMod val="50000"/>
                  </a:schemeClr>
                </a:solidFill>
                <a:effectLst/>
                <a:uLnTx/>
                <a:uFillTx/>
                <a:latin typeface="Candara" panose="020E0502030303020204" pitchFamily="34" charset="0"/>
                <a:cs typeface="Calibri" panose="020F0502020204030204" pitchFamily="34" charset="0"/>
                <a:sym typeface="Arial"/>
              </a:rPr>
              <a:t>Les évolutions récentes  du tronc commun :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BE" sz="3200" b="1" i="0" u="none" strike="noStrike" kern="0" cap="none" spc="0" normalizeH="0" baseline="0" noProof="0">
                <a:ln>
                  <a:noFill/>
                </a:ln>
                <a:solidFill>
                  <a:schemeClr val="accent5">
                    <a:lumMod val="50000"/>
                  </a:schemeClr>
                </a:solidFill>
                <a:effectLst/>
                <a:uLnTx/>
                <a:uFillTx/>
                <a:latin typeface="Candara" panose="020E0502030303020204" pitchFamily="34" charset="0"/>
                <a:cs typeface="Calibri" panose="020F0502020204030204" pitchFamily="34" charset="0"/>
                <a:sym typeface="Arial"/>
              </a:rPr>
              <a:t>le gouvernement insiste</a:t>
            </a:r>
            <a:r>
              <a:rPr kumimoji="0" lang="fr-BE" sz="3200" b="1" i="0" u="none" strike="noStrike" kern="0" cap="none" spc="0" normalizeH="0" noProof="0">
                <a:ln>
                  <a:noFill/>
                </a:ln>
                <a:solidFill>
                  <a:schemeClr val="accent5">
                    <a:lumMod val="50000"/>
                  </a:schemeClr>
                </a:solidFill>
                <a:effectLst/>
                <a:uLnTx/>
                <a:uFillTx/>
                <a:latin typeface="Candara" panose="020E0502030303020204" pitchFamily="34" charset="0"/>
                <a:cs typeface="Calibri" panose="020F0502020204030204" pitchFamily="34" charset="0"/>
                <a:sym typeface="Arial"/>
              </a:rPr>
              <a:t> sur</a:t>
            </a:r>
            <a:r>
              <a:rPr kumimoji="0" lang="fr-BE" sz="3200" b="1" i="0" u="none" strike="noStrike" kern="0" cap="none" spc="0" normalizeH="0" baseline="0" noProof="0">
                <a:ln>
                  <a:noFill/>
                </a:ln>
                <a:solidFill>
                  <a:schemeClr val="accent5">
                    <a:lumMod val="50000"/>
                  </a:schemeClr>
                </a:solidFill>
                <a:effectLst/>
                <a:uLnTx/>
                <a:uFillTx/>
                <a:latin typeface="Candara" panose="020E0502030303020204" pitchFamily="34" charset="0"/>
                <a:cs typeface="Calibri" panose="020F0502020204030204" pitchFamily="34" charset="0"/>
                <a:sym typeface="Arial"/>
              </a:rPr>
              <a:t> trois axes majeurs</a:t>
            </a:r>
          </a:p>
        </p:txBody>
      </p:sp>
      <p:pic>
        <p:nvPicPr>
          <p:cNvPr id="7" name="Graphique 6" descr="Flèche en cercle contour">
            <a:extLst>
              <a:ext uri="{FF2B5EF4-FFF2-40B4-BE49-F238E27FC236}">
                <a16:creationId xmlns:a16="http://schemas.microsoft.com/office/drawing/2014/main" id="{B9F970A5-3DE5-0150-3E8B-C67EBD1953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31" y="292112"/>
            <a:ext cx="1247932" cy="1247932"/>
          </a:xfrm>
          <a:prstGeom prst="rect">
            <a:avLst/>
          </a:prstGeom>
        </p:spPr>
      </p:pic>
      <p:grpSp>
        <p:nvGrpSpPr>
          <p:cNvPr id="10" name="Groupe 9">
            <a:extLst>
              <a:ext uri="{FF2B5EF4-FFF2-40B4-BE49-F238E27FC236}">
                <a16:creationId xmlns:a16="http://schemas.microsoft.com/office/drawing/2014/main" id="{03D9E5FB-EE53-DE84-8F02-9C2D88149155}"/>
              </a:ext>
            </a:extLst>
          </p:cNvPr>
          <p:cNvGrpSpPr/>
          <p:nvPr/>
        </p:nvGrpSpPr>
        <p:grpSpPr>
          <a:xfrm>
            <a:off x="1251858" y="1928423"/>
            <a:ext cx="9951327" cy="935772"/>
            <a:chOff x="1251858" y="1928423"/>
            <a:chExt cx="9951327" cy="935772"/>
          </a:xfrm>
        </p:grpSpPr>
        <p:sp>
          <p:nvSpPr>
            <p:cNvPr id="2" name="ZoneTexte 1">
              <a:extLst>
                <a:ext uri="{FF2B5EF4-FFF2-40B4-BE49-F238E27FC236}">
                  <a16:creationId xmlns:a16="http://schemas.microsoft.com/office/drawing/2014/main" id="{63E0E31B-A4B1-5468-0799-EBABBC502A1A}"/>
                </a:ext>
              </a:extLst>
            </p:cNvPr>
            <p:cNvSpPr txBox="1"/>
            <p:nvPr/>
          </p:nvSpPr>
          <p:spPr>
            <a:xfrm>
              <a:off x="1784613" y="2033198"/>
              <a:ext cx="9418572" cy="830997"/>
            </a:xfrm>
            <a:prstGeom prst="rect">
              <a:avLst/>
            </a:prstGeom>
            <a:noFill/>
          </p:spPr>
          <p:txBody>
            <a:bodyPr wrap="square" rtlCol="0">
              <a:spAutoFit/>
            </a:bodyPr>
            <a:lstStyle/>
            <a:p>
              <a:pPr marL="457200" marR="0" lvl="0" indent="-457200" algn="l" defTabSz="1219170" rtl="0" eaLnBrk="1" fontAlgn="auto" latinLnBrk="0" hangingPunct="1">
                <a:lnSpc>
                  <a:spcPct val="100000"/>
                </a:lnSpc>
                <a:spcBef>
                  <a:spcPts val="0"/>
                </a:spcBef>
                <a:spcAft>
                  <a:spcPts val="0"/>
                </a:spcAft>
                <a:buClr>
                  <a:srgbClr val="03A7AC"/>
                </a:buClr>
                <a:buSzTx/>
                <a:buFont typeface="+mj-lt"/>
                <a:buAutoNum type="arabicPeriod"/>
                <a:tabLst/>
                <a:defRPr/>
              </a:pPr>
              <a:r>
                <a:rPr kumimoji="0" lang="fr-FR" sz="2400"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Le renforcement des </a:t>
              </a:r>
              <a:r>
                <a:rPr kumimoji="0" lang="fr-FR" sz="2400"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apprentissages fondamentaux</a:t>
              </a:r>
              <a:r>
                <a:rPr lang="fr-FR" sz="2400" kern="0">
                  <a:solidFill>
                    <a:srgbClr val="03A7AC"/>
                  </a:solidFill>
                  <a:latin typeface="Calibri" panose="020F0502020204030204" pitchFamily="34" charset="0"/>
                  <a:cs typeface="Calibri" panose="020F0502020204030204" pitchFamily="34" charset="0"/>
                  <a:sym typeface="Arial"/>
                </a:rPr>
                <a:t>, soutenu par un </a:t>
              </a:r>
              <a:r>
                <a:rPr lang="fr-FR" sz="2400" b="1" kern="0">
                  <a:solidFill>
                    <a:srgbClr val="03A7AC"/>
                  </a:solidFill>
                  <a:latin typeface="Calibri" panose="020F0502020204030204" pitchFamily="34" charset="0"/>
                  <a:cs typeface="Calibri" panose="020F0502020204030204" pitchFamily="34" charset="0"/>
                  <a:sym typeface="Arial"/>
                </a:rPr>
                <a:t>accompagnement</a:t>
              </a:r>
              <a:r>
                <a:rPr lang="fr-FR" sz="2400" kern="0">
                  <a:solidFill>
                    <a:srgbClr val="03A7AC"/>
                  </a:solidFill>
                  <a:latin typeface="Calibri" panose="020F0502020204030204" pitchFamily="34" charset="0"/>
                  <a:cs typeface="Calibri" panose="020F0502020204030204" pitchFamily="34" charset="0"/>
                  <a:sym typeface="Arial"/>
                </a:rPr>
                <a:t> plus personnel et plus intense</a:t>
              </a:r>
              <a:r>
                <a:rPr kumimoji="0" lang="fr-FR" sz="2400"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 </a:t>
              </a:r>
            </a:p>
          </p:txBody>
        </p:sp>
        <p:sp>
          <p:nvSpPr>
            <p:cNvPr id="3" name="Rectangle 2">
              <a:extLst>
                <a:ext uri="{FF2B5EF4-FFF2-40B4-BE49-F238E27FC236}">
                  <a16:creationId xmlns:a16="http://schemas.microsoft.com/office/drawing/2014/main" id="{DCA2073B-163D-03AB-535E-0FEB7D76D077}"/>
                </a:ext>
              </a:extLst>
            </p:cNvPr>
            <p:cNvSpPr/>
            <p:nvPr/>
          </p:nvSpPr>
          <p:spPr>
            <a:xfrm>
              <a:off x="1251858" y="1928423"/>
              <a:ext cx="180702" cy="761437"/>
            </a:xfrm>
            <a:prstGeom prst="rect">
              <a:avLst/>
            </a:prstGeom>
            <a:solidFill>
              <a:srgbClr val="03A7AC">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 name="Groupe 10">
            <a:extLst>
              <a:ext uri="{FF2B5EF4-FFF2-40B4-BE49-F238E27FC236}">
                <a16:creationId xmlns:a16="http://schemas.microsoft.com/office/drawing/2014/main" id="{B02E8B37-C7AC-DD0E-7B28-1258F64EFF57}"/>
              </a:ext>
            </a:extLst>
          </p:cNvPr>
          <p:cNvGrpSpPr/>
          <p:nvPr/>
        </p:nvGrpSpPr>
        <p:grpSpPr>
          <a:xfrm>
            <a:off x="1244951" y="2934991"/>
            <a:ext cx="10382592" cy="828400"/>
            <a:chOff x="1244951" y="2934991"/>
            <a:chExt cx="10382592" cy="828400"/>
          </a:xfrm>
        </p:grpSpPr>
        <p:sp>
          <p:nvSpPr>
            <p:cNvPr id="4" name="Rectangle 3">
              <a:extLst>
                <a:ext uri="{FF2B5EF4-FFF2-40B4-BE49-F238E27FC236}">
                  <a16:creationId xmlns:a16="http://schemas.microsoft.com/office/drawing/2014/main" id="{EA3EEEE1-E7FC-28E4-B6BE-BEE41385BE37}"/>
                </a:ext>
              </a:extLst>
            </p:cNvPr>
            <p:cNvSpPr/>
            <p:nvPr/>
          </p:nvSpPr>
          <p:spPr>
            <a:xfrm>
              <a:off x="1244951" y="2934991"/>
              <a:ext cx="180702" cy="828400"/>
            </a:xfrm>
            <a:prstGeom prst="rect">
              <a:avLst/>
            </a:prstGeom>
            <a:solidFill>
              <a:srgbClr val="03A7AC">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ZoneTexte 7">
              <a:extLst>
                <a:ext uri="{FF2B5EF4-FFF2-40B4-BE49-F238E27FC236}">
                  <a16:creationId xmlns:a16="http://schemas.microsoft.com/office/drawing/2014/main" id="{29D9160D-4460-079B-D031-F7F8C1CA833F}"/>
                </a:ext>
              </a:extLst>
            </p:cNvPr>
            <p:cNvSpPr txBox="1"/>
            <p:nvPr/>
          </p:nvSpPr>
          <p:spPr>
            <a:xfrm>
              <a:off x="1784612" y="3068829"/>
              <a:ext cx="9842931"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3A7AC"/>
                </a:buClr>
                <a:buSzTx/>
                <a:buFontTx/>
                <a:buNone/>
                <a:tabLst/>
                <a:defRPr/>
              </a:pPr>
              <a:r>
                <a:rPr kumimoji="0" lang="fr-FR" sz="2400"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2.   La modernité et l’ouverture par </a:t>
              </a:r>
              <a:r>
                <a:rPr kumimoji="0" lang="fr-FR" sz="2400"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l’éducation aux médias </a:t>
              </a:r>
              <a:r>
                <a:rPr kumimoji="0" lang="fr-FR" sz="2400"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et au</a:t>
              </a:r>
              <a:r>
                <a:rPr lang="fr-FR" sz="2400" kern="0">
                  <a:solidFill>
                    <a:srgbClr val="03A7AC"/>
                  </a:solidFill>
                  <a:latin typeface="Calibri" panose="020F0502020204030204" pitchFamily="34" charset="0"/>
                  <a:cs typeface="Calibri" panose="020F0502020204030204" pitchFamily="34" charset="0"/>
                  <a:sym typeface="Arial"/>
                </a:rPr>
                <a:t> </a:t>
              </a:r>
              <a:r>
                <a:rPr kumimoji="0" lang="fr-FR" sz="2400"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numérique</a:t>
              </a:r>
              <a:endParaRPr kumimoji="0" lang="fr-BE" sz="2400"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2" name="Groupe 11">
            <a:extLst>
              <a:ext uri="{FF2B5EF4-FFF2-40B4-BE49-F238E27FC236}">
                <a16:creationId xmlns:a16="http://schemas.microsoft.com/office/drawing/2014/main" id="{2404DA63-B95A-6F22-5D59-7006749C16E9}"/>
              </a:ext>
            </a:extLst>
          </p:cNvPr>
          <p:cNvGrpSpPr/>
          <p:nvPr/>
        </p:nvGrpSpPr>
        <p:grpSpPr>
          <a:xfrm>
            <a:off x="1251858" y="4168141"/>
            <a:ext cx="9928255" cy="892081"/>
            <a:chOff x="1274930" y="4104460"/>
            <a:chExt cx="9928255" cy="892081"/>
          </a:xfrm>
        </p:grpSpPr>
        <p:sp>
          <p:nvSpPr>
            <p:cNvPr id="5" name="Rectangle 4">
              <a:extLst>
                <a:ext uri="{FF2B5EF4-FFF2-40B4-BE49-F238E27FC236}">
                  <a16:creationId xmlns:a16="http://schemas.microsoft.com/office/drawing/2014/main" id="{9E761FA0-B93F-A86F-1CF9-6D93CD801879}"/>
                </a:ext>
              </a:extLst>
            </p:cNvPr>
            <p:cNvSpPr/>
            <p:nvPr/>
          </p:nvSpPr>
          <p:spPr>
            <a:xfrm>
              <a:off x="1274930" y="4168141"/>
              <a:ext cx="180704" cy="828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ZoneTexte 8">
              <a:extLst>
                <a:ext uri="{FF2B5EF4-FFF2-40B4-BE49-F238E27FC236}">
                  <a16:creationId xmlns:a16="http://schemas.microsoft.com/office/drawing/2014/main" id="{E8A99EB0-6DC7-573B-64EC-A08DD7ABF36A}"/>
                </a:ext>
              </a:extLst>
            </p:cNvPr>
            <p:cNvSpPr txBox="1"/>
            <p:nvPr/>
          </p:nvSpPr>
          <p:spPr>
            <a:xfrm>
              <a:off x="1784613" y="4104460"/>
              <a:ext cx="941857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3A7AC"/>
                </a:buClr>
                <a:buSzTx/>
                <a:buFontTx/>
                <a:buNone/>
                <a:tabLst/>
                <a:defRPr/>
              </a:pPr>
              <a:r>
                <a:rPr kumimoji="0" lang="fr-FR" sz="2400"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3.   La dynamique </a:t>
              </a:r>
              <a:r>
                <a:rPr kumimoji="0" lang="fr-FR" sz="2400"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d’orientation, dans un parcours progressif</a:t>
              </a:r>
              <a:endParaRPr kumimoji="0" lang="fr-BE" sz="2400"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14637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05DAC-A55C-09CE-D49B-815E4B8B1A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C883C08-F16E-A29F-8CB3-D66AEE71E5C1}"/>
              </a:ext>
            </a:extLst>
          </p:cNvPr>
          <p:cNvSpPr>
            <a:spLocks noGrp="1"/>
          </p:cNvSpPr>
          <p:nvPr>
            <p:ph type="title" idx="4294967295"/>
          </p:nvPr>
        </p:nvSpPr>
        <p:spPr>
          <a:xfrm>
            <a:off x="873125" y="154386"/>
            <a:ext cx="10293350" cy="763588"/>
          </a:xfrm>
        </p:spPr>
        <p:txBody>
          <a:bodyPr/>
          <a:lstStyle/>
          <a:p>
            <a:r>
              <a:rPr lang="fr-FR" sz="3200">
                <a:solidFill>
                  <a:schemeClr val="accent5">
                    <a:lumMod val="50000"/>
                  </a:schemeClr>
                </a:solidFill>
                <a:latin typeface="Candara" panose="020E0502030303020204" pitchFamily="34" charset="0"/>
              </a:rPr>
              <a:t>La nouvelle grille de cours en 1</a:t>
            </a:r>
            <a:r>
              <a:rPr lang="fr-FR" sz="3200" baseline="30000">
                <a:solidFill>
                  <a:schemeClr val="accent5">
                    <a:lumMod val="50000"/>
                  </a:schemeClr>
                </a:solidFill>
                <a:latin typeface="Candara" panose="020E0502030303020204" pitchFamily="34" charset="0"/>
              </a:rPr>
              <a:t>ère</a:t>
            </a:r>
            <a:r>
              <a:rPr lang="fr-FR" sz="3200">
                <a:solidFill>
                  <a:schemeClr val="accent5">
                    <a:lumMod val="50000"/>
                  </a:schemeClr>
                </a:solidFill>
                <a:latin typeface="Candara" panose="020E0502030303020204" pitchFamily="34" charset="0"/>
              </a:rPr>
              <a:t> année </a:t>
            </a:r>
            <a:endParaRPr lang="fr-BE" sz="3200">
              <a:solidFill>
                <a:schemeClr val="accent5">
                  <a:lumMod val="50000"/>
                </a:schemeClr>
              </a:solidFill>
              <a:latin typeface="Candara" panose="020E0502030303020204" pitchFamily="34" charset="0"/>
            </a:endParaRPr>
          </a:p>
        </p:txBody>
      </p:sp>
      <p:sp>
        <p:nvSpPr>
          <p:cNvPr id="5" name="Rectangle 1">
            <a:extLst>
              <a:ext uri="{FF2B5EF4-FFF2-40B4-BE49-F238E27FC236}">
                <a16:creationId xmlns:a16="http://schemas.microsoft.com/office/drawing/2014/main" id="{B6B10795-D09F-2E76-7480-79E6F2AD487E}"/>
              </a:ext>
            </a:extLst>
          </p:cNvPr>
          <p:cNvSpPr>
            <a:spLocks noChangeArrowheads="1"/>
          </p:cNvSpPr>
          <p:nvPr/>
        </p:nvSpPr>
        <p:spPr bwMode="auto">
          <a:xfrm>
            <a:off x="12574276" y="841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fr-FR" altLang="fr-FR" sz="1800" b="0" i="0" u="none" strike="noStrike" kern="1200" cap="none" spc="0" normalizeH="0" baseline="0" noProof="0">
              <a:ln>
                <a:noFill/>
              </a:ln>
              <a:solidFill>
                <a:srgbClr val="555555"/>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555555"/>
              </a:solidFill>
              <a:effectLst/>
              <a:uLnTx/>
              <a:uFillTx/>
              <a:latin typeface="Arial" panose="020B0604020202020204" pitchFamily="34" charset="0"/>
              <a:ea typeface="+mn-ea"/>
              <a:cs typeface="+mn-cs"/>
            </a:endParaRPr>
          </a:p>
        </p:txBody>
      </p:sp>
      <p:graphicFrame>
        <p:nvGraphicFramePr>
          <p:cNvPr id="6" name="Tableau 5">
            <a:extLst>
              <a:ext uri="{FF2B5EF4-FFF2-40B4-BE49-F238E27FC236}">
                <a16:creationId xmlns:a16="http://schemas.microsoft.com/office/drawing/2014/main" id="{76525E8C-55A6-D709-3ECB-7F580B3BFAE9}"/>
              </a:ext>
            </a:extLst>
          </p:cNvPr>
          <p:cNvGraphicFramePr>
            <a:graphicFrameLocks noGrp="1"/>
          </p:cNvGraphicFramePr>
          <p:nvPr>
            <p:extLst>
              <p:ext uri="{D42A27DB-BD31-4B8C-83A1-F6EECF244321}">
                <p14:modId xmlns:p14="http://schemas.microsoft.com/office/powerpoint/2010/main" val="3489672936"/>
              </p:ext>
            </p:extLst>
          </p:nvPr>
        </p:nvGraphicFramePr>
        <p:xfrm>
          <a:off x="2023673" y="917974"/>
          <a:ext cx="8738068" cy="4742823"/>
        </p:xfrm>
        <a:graphic>
          <a:graphicData uri="http://schemas.openxmlformats.org/drawingml/2006/table">
            <a:tbl>
              <a:tblPr firstRow="1" bandRow="1">
                <a:tableStyleId>{5C22544A-7EE6-4342-B048-85BDC9FD1C3A}</a:tableStyleId>
              </a:tblPr>
              <a:tblGrid>
                <a:gridCol w="4976734">
                  <a:extLst>
                    <a:ext uri="{9D8B030D-6E8A-4147-A177-3AD203B41FA5}">
                      <a16:colId xmlns:a16="http://schemas.microsoft.com/office/drawing/2014/main" val="2921568282"/>
                    </a:ext>
                  </a:extLst>
                </a:gridCol>
                <a:gridCol w="3761334">
                  <a:extLst>
                    <a:ext uri="{9D8B030D-6E8A-4147-A177-3AD203B41FA5}">
                      <a16:colId xmlns:a16="http://schemas.microsoft.com/office/drawing/2014/main" val="3546749486"/>
                    </a:ext>
                  </a:extLst>
                </a:gridCol>
              </a:tblGrid>
              <a:tr h="387531">
                <a:tc>
                  <a:txBody>
                    <a:bodyPr/>
                    <a:lstStyle/>
                    <a:p>
                      <a:r>
                        <a:rPr lang="fr-FR">
                          <a:latin typeface="Calibri"/>
                          <a:ea typeface="Calibri"/>
                          <a:cs typeface="Calibri"/>
                        </a:rPr>
                        <a:t>Cours</a:t>
                      </a:r>
                    </a:p>
                  </a:txBody>
                  <a:tcPr/>
                </a:tc>
                <a:tc>
                  <a:txBody>
                    <a:bodyPr/>
                    <a:lstStyle/>
                    <a:p>
                      <a:r>
                        <a:rPr lang="fr-FR">
                          <a:latin typeface="Calibri"/>
                          <a:ea typeface="Calibri"/>
                          <a:cs typeface="Calibri"/>
                        </a:rPr>
                        <a:t>Nombre de périodes/semaine</a:t>
                      </a:r>
                    </a:p>
                  </a:txBody>
                  <a:tcPr/>
                </a:tc>
                <a:extLst>
                  <a:ext uri="{0D108BD9-81ED-4DB2-BD59-A6C34878D82A}">
                    <a16:rowId xmlns:a16="http://schemas.microsoft.com/office/drawing/2014/main" val="3954080278"/>
                  </a:ext>
                </a:extLst>
              </a:tr>
              <a:tr h="387531">
                <a:tc>
                  <a:txBody>
                    <a:bodyPr/>
                    <a:lstStyle/>
                    <a:p>
                      <a:r>
                        <a:rPr lang="fr-FR">
                          <a:latin typeface="Calibri"/>
                          <a:ea typeface="Calibri"/>
                          <a:cs typeface="Calibri"/>
                        </a:rPr>
                        <a:t>Français </a:t>
                      </a:r>
                    </a:p>
                  </a:txBody>
                  <a:tcPr/>
                </a:tc>
                <a:tc>
                  <a:txBody>
                    <a:bodyPr/>
                    <a:lstStyle/>
                    <a:p>
                      <a:r>
                        <a:rPr lang="fr-FR">
                          <a:latin typeface="Calibri"/>
                          <a:ea typeface="Calibri"/>
                          <a:cs typeface="Calibri"/>
                        </a:rPr>
                        <a:t>6</a:t>
                      </a:r>
                    </a:p>
                  </a:txBody>
                  <a:tcPr/>
                </a:tc>
                <a:extLst>
                  <a:ext uri="{0D108BD9-81ED-4DB2-BD59-A6C34878D82A}">
                    <a16:rowId xmlns:a16="http://schemas.microsoft.com/office/drawing/2014/main" val="48024563"/>
                  </a:ext>
                </a:extLst>
              </a:tr>
              <a:tr h="387531">
                <a:tc>
                  <a:txBody>
                    <a:bodyPr/>
                    <a:lstStyle/>
                    <a:p>
                      <a:r>
                        <a:rPr lang="fr-FR">
                          <a:latin typeface="Calibri"/>
                          <a:ea typeface="Calibri"/>
                          <a:cs typeface="Calibri"/>
                        </a:rPr>
                        <a:t>Education culturelle et artistique</a:t>
                      </a:r>
                    </a:p>
                  </a:txBody>
                  <a:tcPr/>
                </a:tc>
                <a:tc>
                  <a:txBody>
                    <a:bodyPr/>
                    <a:lstStyle/>
                    <a:p>
                      <a:r>
                        <a:rPr lang="fr-FR">
                          <a:latin typeface="Calibri"/>
                          <a:ea typeface="Calibri"/>
                          <a:cs typeface="Calibri"/>
                        </a:rPr>
                        <a:t>2</a:t>
                      </a:r>
                    </a:p>
                  </a:txBody>
                  <a:tcPr/>
                </a:tc>
                <a:extLst>
                  <a:ext uri="{0D108BD9-81ED-4DB2-BD59-A6C34878D82A}">
                    <a16:rowId xmlns:a16="http://schemas.microsoft.com/office/drawing/2014/main" val="2363586785"/>
                  </a:ext>
                </a:extLst>
              </a:tr>
              <a:tr h="387531">
                <a:tc>
                  <a:txBody>
                    <a:bodyPr/>
                    <a:lstStyle/>
                    <a:p>
                      <a:r>
                        <a:rPr lang="fr-FR">
                          <a:latin typeface="Calibri"/>
                          <a:ea typeface="Calibri"/>
                          <a:cs typeface="Calibri"/>
                        </a:rPr>
                        <a:t>Langue moderne 1</a:t>
                      </a:r>
                    </a:p>
                  </a:txBody>
                  <a:tcPr/>
                </a:tc>
                <a:tc>
                  <a:txBody>
                    <a:bodyPr/>
                    <a:lstStyle/>
                    <a:p>
                      <a:r>
                        <a:rPr lang="fr-FR">
                          <a:latin typeface="Calibri"/>
                          <a:ea typeface="Calibri"/>
                          <a:cs typeface="Calibri"/>
                        </a:rPr>
                        <a:t>4</a:t>
                      </a:r>
                    </a:p>
                  </a:txBody>
                  <a:tcPr/>
                </a:tc>
                <a:extLst>
                  <a:ext uri="{0D108BD9-81ED-4DB2-BD59-A6C34878D82A}">
                    <a16:rowId xmlns:a16="http://schemas.microsoft.com/office/drawing/2014/main" val="3328059241"/>
                  </a:ext>
                </a:extLst>
              </a:tr>
              <a:tr h="387531">
                <a:tc>
                  <a:txBody>
                    <a:bodyPr/>
                    <a:lstStyle/>
                    <a:p>
                      <a:r>
                        <a:rPr lang="fr-FR">
                          <a:latin typeface="Calibri"/>
                          <a:ea typeface="Calibri"/>
                          <a:cs typeface="Calibri"/>
                        </a:rPr>
                        <a:t>Mathématiques</a:t>
                      </a:r>
                    </a:p>
                  </a:txBody>
                  <a:tcPr/>
                </a:tc>
                <a:tc>
                  <a:txBody>
                    <a:bodyPr/>
                    <a:lstStyle/>
                    <a:p>
                      <a:r>
                        <a:rPr lang="fr-FR">
                          <a:latin typeface="Calibri"/>
                          <a:ea typeface="Calibri"/>
                          <a:cs typeface="Calibri"/>
                        </a:rPr>
                        <a:t>5</a:t>
                      </a:r>
                    </a:p>
                  </a:txBody>
                  <a:tcPr/>
                </a:tc>
                <a:extLst>
                  <a:ext uri="{0D108BD9-81ED-4DB2-BD59-A6C34878D82A}">
                    <a16:rowId xmlns:a16="http://schemas.microsoft.com/office/drawing/2014/main" val="1793737351"/>
                  </a:ext>
                </a:extLst>
              </a:tr>
              <a:tr h="387531">
                <a:tc>
                  <a:txBody>
                    <a:bodyPr/>
                    <a:lstStyle/>
                    <a:p>
                      <a:r>
                        <a:rPr lang="fr-FR">
                          <a:latin typeface="Calibri"/>
                          <a:ea typeface="Calibri"/>
                          <a:cs typeface="Calibri"/>
                        </a:rPr>
                        <a:t>Sciences</a:t>
                      </a:r>
                    </a:p>
                  </a:txBody>
                  <a:tcPr/>
                </a:tc>
                <a:tc>
                  <a:txBody>
                    <a:bodyPr/>
                    <a:lstStyle/>
                    <a:p>
                      <a:r>
                        <a:rPr lang="fr-FR">
                          <a:latin typeface="Calibri"/>
                          <a:ea typeface="Calibri"/>
                          <a:cs typeface="Calibri"/>
                        </a:rPr>
                        <a:t>3</a:t>
                      </a:r>
                    </a:p>
                  </a:txBody>
                  <a:tcPr/>
                </a:tc>
                <a:extLst>
                  <a:ext uri="{0D108BD9-81ED-4DB2-BD59-A6C34878D82A}">
                    <a16:rowId xmlns:a16="http://schemas.microsoft.com/office/drawing/2014/main" val="1252416015"/>
                  </a:ext>
                </a:extLst>
              </a:tr>
              <a:tr h="387531">
                <a:tc>
                  <a:txBody>
                    <a:bodyPr/>
                    <a:lstStyle/>
                    <a:p>
                      <a:r>
                        <a:rPr lang="fr-FR">
                          <a:latin typeface="Calibri"/>
                          <a:ea typeface="Calibri"/>
                          <a:cs typeface="Calibri"/>
                        </a:rPr>
                        <a:t>Sciences humaines</a:t>
                      </a:r>
                    </a:p>
                  </a:txBody>
                  <a:tcPr/>
                </a:tc>
                <a:tc>
                  <a:txBody>
                    <a:bodyPr/>
                    <a:lstStyle/>
                    <a:p>
                      <a:r>
                        <a:rPr lang="fr-FR">
                          <a:latin typeface="Calibri"/>
                          <a:ea typeface="Calibri"/>
                          <a:cs typeface="Calibri"/>
                        </a:rPr>
                        <a:t>4</a:t>
                      </a:r>
                    </a:p>
                  </a:txBody>
                  <a:tcPr/>
                </a:tc>
                <a:extLst>
                  <a:ext uri="{0D108BD9-81ED-4DB2-BD59-A6C34878D82A}">
                    <a16:rowId xmlns:a16="http://schemas.microsoft.com/office/drawing/2014/main" val="725141785"/>
                  </a:ext>
                </a:extLst>
              </a:tr>
              <a:tr h="447788">
                <a:tc>
                  <a:txBody>
                    <a:bodyPr/>
                    <a:lstStyle/>
                    <a:p>
                      <a:r>
                        <a:rPr lang="fr-FR">
                          <a:latin typeface="Calibri"/>
                          <a:ea typeface="Calibri"/>
                          <a:cs typeface="Calibri"/>
                        </a:rPr>
                        <a:t>Formation manuelle, technique, technologique </a:t>
                      </a:r>
                    </a:p>
                  </a:txBody>
                  <a:tcPr/>
                </a:tc>
                <a:tc>
                  <a:txBody>
                    <a:bodyPr/>
                    <a:lstStyle/>
                    <a:p>
                      <a:r>
                        <a:rPr lang="fr-FR">
                          <a:latin typeface="Calibri"/>
                          <a:ea typeface="Calibri"/>
                          <a:cs typeface="Calibri"/>
                        </a:rPr>
                        <a:t>1</a:t>
                      </a:r>
                    </a:p>
                  </a:txBody>
                  <a:tcPr/>
                </a:tc>
                <a:extLst>
                  <a:ext uri="{0D108BD9-81ED-4DB2-BD59-A6C34878D82A}">
                    <a16:rowId xmlns:a16="http://schemas.microsoft.com/office/drawing/2014/main" val="50133838"/>
                  </a:ext>
                </a:extLst>
              </a:tr>
              <a:tr h="419725">
                <a:tc>
                  <a:txBody>
                    <a:bodyPr/>
                    <a:lstStyle/>
                    <a:p>
                      <a:r>
                        <a:rPr lang="fr-FR">
                          <a:latin typeface="Calibri"/>
                          <a:ea typeface="Calibri"/>
                          <a:cs typeface="Calibri"/>
                        </a:rPr>
                        <a:t>Formation numérique</a:t>
                      </a:r>
                    </a:p>
                  </a:txBody>
                  <a:tcPr/>
                </a:tc>
                <a:tc>
                  <a:txBody>
                    <a:bodyPr/>
                    <a:lstStyle/>
                    <a:p>
                      <a:r>
                        <a:rPr lang="fr-FR">
                          <a:latin typeface="Calibri"/>
                          <a:ea typeface="Calibri"/>
                          <a:cs typeface="Calibri"/>
                        </a:rPr>
                        <a:t>2</a:t>
                      </a:r>
                    </a:p>
                  </a:txBody>
                  <a:tcPr/>
                </a:tc>
                <a:extLst>
                  <a:ext uri="{0D108BD9-81ED-4DB2-BD59-A6C34878D82A}">
                    <a16:rowId xmlns:a16="http://schemas.microsoft.com/office/drawing/2014/main" val="4039762344"/>
                  </a:ext>
                </a:extLst>
              </a:tr>
              <a:tr h="387531">
                <a:tc>
                  <a:txBody>
                    <a:bodyPr/>
                    <a:lstStyle/>
                    <a:p>
                      <a:r>
                        <a:rPr lang="fr-FR">
                          <a:latin typeface="Calibri"/>
                          <a:ea typeface="Calibri"/>
                          <a:cs typeface="Calibri"/>
                        </a:rPr>
                        <a:t>Religion</a:t>
                      </a:r>
                    </a:p>
                  </a:txBody>
                  <a:tcPr/>
                </a:tc>
                <a:tc>
                  <a:txBody>
                    <a:bodyPr/>
                    <a:lstStyle/>
                    <a:p>
                      <a:r>
                        <a:rPr lang="fr-FR">
                          <a:latin typeface="Calibri"/>
                          <a:ea typeface="Calibri"/>
                          <a:cs typeface="Calibri"/>
                        </a:rPr>
                        <a:t>2</a:t>
                      </a:r>
                    </a:p>
                  </a:txBody>
                  <a:tcPr/>
                </a:tc>
                <a:extLst>
                  <a:ext uri="{0D108BD9-81ED-4DB2-BD59-A6C34878D82A}">
                    <a16:rowId xmlns:a16="http://schemas.microsoft.com/office/drawing/2014/main" val="1597199877"/>
                  </a:ext>
                </a:extLst>
              </a:tr>
              <a:tr h="387531">
                <a:tc>
                  <a:txBody>
                    <a:bodyPr/>
                    <a:lstStyle/>
                    <a:p>
                      <a:r>
                        <a:rPr lang="fr-FR">
                          <a:latin typeface="Calibri"/>
                          <a:ea typeface="Calibri"/>
                          <a:cs typeface="Calibri"/>
                        </a:rPr>
                        <a:t>Education physique et à la santé</a:t>
                      </a:r>
                    </a:p>
                  </a:txBody>
                  <a:tcPr/>
                </a:tc>
                <a:tc>
                  <a:txBody>
                    <a:bodyPr/>
                    <a:lstStyle/>
                    <a:p>
                      <a:r>
                        <a:rPr lang="fr-FR">
                          <a:latin typeface="Calibri"/>
                          <a:ea typeface="Calibri"/>
                          <a:cs typeface="Calibri"/>
                        </a:rPr>
                        <a:t>3</a:t>
                      </a:r>
                    </a:p>
                  </a:txBody>
                  <a:tcPr/>
                </a:tc>
                <a:extLst>
                  <a:ext uri="{0D108BD9-81ED-4DB2-BD59-A6C34878D82A}">
                    <a16:rowId xmlns:a16="http://schemas.microsoft.com/office/drawing/2014/main" val="3136510282"/>
                  </a:ext>
                </a:extLst>
              </a:tr>
              <a:tr h="387531">
                <a:tc>
                  <a:txBody>
                    <a:bodyPr/>
                    <a:lstStyle/>
                    <a:p>
                      <a:r>
                        <a:rPr lang="fr-FR">
                          <a:latin typeface="Calibri"/>
                          <a:ea typeface="Calibri"/>
                          <a:cs typeface="Calibri"/>
                        </a:rPr>
                        <a:t>TOTAL</a:t>
                      </a:r>
                    </a:p>
                  </a:txBody>
                  <a:tcPr/>
                </a:tc>
                <a:tc>
                  <a:txBody>
                    <a:bodyPr/>
                    <a:lstStyle/>
                    <a:p>
                      <a:r>
                        <a:rPr lang="fr-FR">
                          <a:latin typeface="Calibri"/>
                          <a:ea typeface="Calibri"/>
                          <a:cs typeface="Calibri"/>
                        </a:rPr>
                        <a:t>32</a:t>
                      </a:r>
                    </a:p>
                  </a:txBody>
                  <a:tcPr/>
                </a:tc>
                <a:extLst>
                  <a:ext uri="{0D108BD9-81ED-4DB2-BD59-A6C34878D82A}">
                    <a16:rowId xmlns:a16="http://schemas.microsoft.com/office/drawing/2014/main" val="19185693"/>
                  </a:ext>
                </a:extLst>
              </a:tr>
            </a:tbl>
          </a:graphicData>
        </a:graphic>
      </p:graphicFrame>
      <p:sp>
        <p:nvSpPr>
          <p:cNvPr id="3" name="ZoneTexte 2">
            <a:extLst>
              <a:ext uri="{FF2B5EF4-FFF2-40B4-BE49-F238E27FC236}">
                <a16:creationId xmlns:a16="http://schemas.microsoft.com/office/drawing/2014/main" id="{D666DF61-3D3A-7B13-655D-708CCF7E8B47}"/>
              </a:ext>
            </a:extLst>
          </p:cNvPr>
          <p:cNvSpPr txBox="1"/>
          <p:nvPr/>
        </p:nvSpPr>
        <p:spPr>
          <a:xfrm>
            <a:off x="2365947" y="5838576"/>
            <a:ext cx="677805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000">
                <a:latin typeface="Calibri" panose="020F0502020204030204" pitchFamily="34" charset="0"/>
                <a:ea typeface="Calibri" panose="020F0502020204030204" pitchFamily="34" charset="0"/>
                <a:cs typeface="Calibri" panose="020F0502020204030204" pitchFamily="34" charset="0"/>
              </a:rPr>
              <a:t>Au sein des cours, </a:t>
            </a:r>
            <a:r>
              <a:rPr lang="fr-FR" sz="2000" b="1">
                <a:latin typeface="Calibri" panose="020F0502020204030204" pitchFamily="34" charset="0"/>
                <a:ea typeface="Calibri" panose="020F0502020204030204" pitchFamily="34" charset="0"/>
                <a:cs typeface="Calibri" panose="020F0502020204030204" pitchFamily="34" charset="0"/>
              </a:rPr>
              <a:t>accompagnement personnalisé </a:t>
            </a:r>
            <a:r>
              <a:rPr lang="fr-FR" sz="2000">
                <a:latin typeface="Calibri" panose="020F0502020204030204" pitchFamily="34" charset="0"/>
                <a:ea typeface="Calibri" panose="020F0502020204030204" pitchFamily="34" charset="0"/>
                <a:cs typeface="Calibri" panose="020F0502020204030204" pitchFamily="34" charset="0"/>
              </a:rPr>
              <a:t>: 2 périodes</a:t>
            </a:r>
          </a:p>
          <a:p>
            <a:r>
              <a:rPr lang="fr-FR" sz="2000">
                <a:latin typeface="Calibri" panose="020F0502020204030204" pitchFamily="34" charset="0"/>
                <a:ea typeface="Calibri" panose="020F0502020204030204" pitchFamily="34" charset="0"/>
                <a:cs typeface="Calibri" panose="020F0502020204030204" pitchFamily="34" charset="0"/>
              </a:rPr>
              <a:t>Possibilité de grilles alternatives, comme celle du P45/P90</a:t>
            </a:r>
          </a:p>
        </p:txBody>
      </p:sp>
    </p:spTree>
    <p:extLst>
      <p:ext uri="{BB962C8B-B14F-4D97-AF65-F5344CB8AC3E}">
        <p14:creationId xmlns:p14="http://schemas.microsoft.com/office/powerpoint/2010/main" val="1151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32FDF-1024-4F1A-36DF-68F3D95D39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AC58ED-4192-8272-870E-6E403821F499}"/>
              </a:ext>
            </a:extLst>
          </p:cNvPr>
          <p:cNvSpPr>
            <a:spLocks noGrp="1"/>
          </p:cNvSpPr>
          <p:nvPr>
            <p:ph type="title" idx="4294967295"/>
          </p:nvPr>
        </p:nvSpPr>
        <p:spPr>
          <a:xfrm>
            <a:off x="873125" y="154386"/>
            <a:ext cx="10293350" cy="763588"/>
          </a:xfrm>
        </p:spPr>
        <p:txBody>
          <a:bodyPr/>
          <a:lstStyle/>
          <a:p>
            <a:r>
              <a:rPr lang="fr-FR" sz="3200">
                <a:solidFill>
                  <a:schemeClr val="accent5">
                    <a:lumMod val="50000"/>
                  </a:schemeClr>
                </a:solidFill>
                <a:latin typeface="Candara" panose="020E0502030303020204" pitchFamily="34" charset="0"/>
              </a:rPr>
              <a:t>La probable nouvelle grille de cours en 2</a:t>
            </a:r>
            <a:r>
              <a:rPr lang="fr-FR" sz="2400">
                <a:solidFill>
                  <a:schemeClr val="accent5">
                    <a:lumMod val="50000"/>
                  </a:schemeClr>
                </a:solidFill>
                <a:latin typeface="Candara" panose="020E0502030303020204" pitchFamily="34" charset="0"/>
              </a:rPr>
              <a:t>ème</a:t>
            </a:r>
            <a:r>
              <a:rPr lang="fr-FR" sz="3200">
                <a:solidFill>
                  <a:schemeClr val="accent5">
                    <a:lumMod val="50000"/>
                  </a:schemeClr>
                </a:solidFill>
                <a:latin typeface="Candara" panose="020E0502030303020204" pitchFamily="34" charset="0"/>
              </a:rPr>
              <a:t> année </a:t>
            </a:r>
            <a:endParaRPr lang="fr-BE" sz="3200">
              <a:solidFill>
                <a:schemeClr val="accent5">
                  <a:lumMod val="50000"/>
                </a:schemeClr>
              </a:solidFill>
              <a:latin typeface="Candara" panose="020E0502030303020204" pitchFamily="34" charset="0"/>
            </a:endParaRPr>
          </a:p>
        </p:txBody>
      </p:sp>
      <p:sp>
        <p:nvSpPr>
          <p:cNvPr id="5" name="Rectangle 1">
            <a:extLst>
              <a:ext uri="{FF2B5EF4-FFF2-40B4-BE49-F238E27FC236}">
                <a16:creationId xmlns:a16="http://schemas.microsoft.com/office/drawing/2014/main" id="{F4FD5155-C926-2F5D-BF7A-C10BE2581144}"/>
              </a:ext>
            </a:extLst>
          </p:cNvPr>
          <p:cNvSpPr>
            <a:spLocks noChangeArrowheads="1"/>
          </p:cNvSpPr>
          <p:nvPr/>
        </p:nvSpPr>
        <p:spPr bwMode="auto">
          <a:xfrm>
            <a:off x="12574276" y="841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fr-FR" altLang="fr-FR" sz="1800" b="0" i="0" u="none" strike="noStrike" kern="1200" cap="none" spc="0" normalizeH="0" baseline="0" noProof="0">
              <a:ln>
                <a:noFill/>
              </a:ln>
              <a:solidFill>
                <a:srgbClr val="555555"/>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555555"/>
              </a:solidFill>
              <a:effectLst/>
              <a:uLnTx/>
              <a:uFillTx/>
              <a:latin typeface="Arial" panose="020B0604020202020204" pitchFamily="34" charset="0"/>
              <a:ea typeface="+mn-ea"/>
              <a:cs typeface="+mn-cs"/>
            </a:endParaRPr>
          </a:p>
        </p:txBody>
      </p:sp>
      <p:graphicFrame>
        <p:nvGraphicFramePr>
          <p:cNvPr id="6" name="Tableau 5">
            <a:extLst>
              <a:ext uri="{FF2B5EF4-FFF2-40B4-BE49-F238E27FC236}">
                <a16:creationId xmlns:a16="http://schemas.microsoft.com/office/drawing/2014/main" id="{D61542EE-AACE-A7EC-E024-C7212B8D210C}"/>
              </a:ext>
            </a:extLst>
          </p:cNvPr>
          <p:cNvGraphicFramePr>
            <a:graphicFrameLocks noGrp="1"/>
          </p:cNvGraphicFramePr>
          <p:nvPr>
            <p:extLst>
              <p:ext uri="{D42A27DB-BD31-4B8C-83A1-F6EECF244321}">
                <p14:modId xmlns:p14="http://schemas.microsoft.com/office/powerpoint/2010/main" val="2500698813"/>
              </p:ext>
            </p:extLst>
          </p:nvPr>
        </p:nvGraphicFramePr>
        <p:xfrm>
          <a:off x="2038662" y="917974"/>
          <a:ext cx="8723079" cy="4742823"/>
        </p:xfrm>
        <a:graphic>
          <a:graphicData uri="http://schemas.openxmlformats.org/drawingml/2006/table">
            <a:tbl>
              <a:tblPr firstRow="1" bandRow="1">
                <a:tableStyleId>{5C22544A-7EE6-4342-B048-85BDC9FD1C3A}</a:tableStyleId>
              </a:tblPr>
              <a:tblGrid>
                <a:gridCol w="4961745">
                  <a:extLst>
                    <a:ext uri="{9D8B030D-6E8A-4147-A177-3AD203B41FA5}">
                      <a16:colId xmlns:a16="http://schemas.microsoft.com/office/drawing/2014/main" val="2921568282"/>
                    </a:ext>
                  </a:extLst>
                </a:gridCol>
                <a:gridCol w="3761334">
                  <a:extLst>
                    <a:ext uri="{9D8B030D-6E8A-4147-A177-3AD203B41FA5}">
                      <a16:colId xmlns:a16="http://schemas.microsoft.com/office/drawing/2014/main" val="3546749486"/>
                    </a:ext>
                  </a:extLst>
                </a:gridCol>
              </a:tblGrid>
              <a:tr h="387531">
                <a:tc>
                  <a:txBody>
                    <a:bodyPr/>
                    <a:lstStyle/>
                    <a:p>
                      <a:r>
                        <a:rPr lang="fr-FR">
                          <a:latin typeface="Calibri"/>
                          <a:ea typeface="Calibri"/>
                          <a:cs typeface="Calibri"/>
                        </a:rPr>
                        <a:t>Cours</a:t>
                      </a:r>
                    </a:p>
                  </a:txBody>
                  <a:tcPr/>
                </a:tc>
                <a:tc>
                  <a:txBody>
                    <a:bodyPr/>
                    <a:lstStyle/>
                    <a:p>
                      <a:r>
                        <a:rPr lang="fr-FR">
                          <a:latin typeface="Calibri"/>
                          <a:ea typeface="Calibri"/>
                          <a:cs typeface="Calibri"/>
                        </a:rPr>
                        <a:t>Nombre de périodes/semaine</a:t>
                      </a:r>
                    </a:p>
                  </a:txBody>
                  <a:tcPr/>
                </a:tc>
                <a:extLst>
                  <a:ext uri="{0D108BD9-81ED-4DB2-BD59-A6C34878D82A}">
                    <a16:rowId xmlns:a16="http://schemas.microsoft.com/office/drawing/2014/main" val="3954080278"/>
                  </a:ext>
                </a:extLst>
              </a:tr>
              <a:tr h="387531">
                <a:tc>
                  <a:txBody>
                    <a:bodyPr/>
                    <a:lstStyle/>
                    <a:p>
                      <a:r>
                        <a:rPr lang="fr-FR">
                          <a:latin typeface="Calibri"/>
                          <a:ea typeface="Calibri"/>
                          <a:cs typeface="Calibri"/>
                        </a:rPr>
                        <a:t>Français + langues anciennes (latin)</a:t>
                      </a:r>
                    </a:p>
                  </a:txBody>
                  <a:tcPr/>
                </a:tc>
                <a:tc>
                  <a:txBody>
                    <a:bodyPr/>
                    <a:lstStyle/>
                    <a:p>
                      <a:r>
                        <a:rPr lang="fr-FR">
                          <a:latin typeface="Calibri"/>
                          <a:ea typeface="Calibri"/>
                          <a:cs typeface="Calibri"/>
                        </a:rPr>
                        <a:t>4 + 2</a:t>
                      </a:r>
                    </a:p>
                  </a:txBody>
                  <a:tcPr/>
                </a:tc>
                <a:extLst>
                  <a:ext uri="{0D108BD9-81ED-4DB2-BD59-A6C34878D82A}">
                    <a16:rowId xmlns:a16="http://schemas.microsoft.com/office/drawing/2014/main" val="48024563"/>
                  </a:ext>
                </a:extLst>
              </a:tr>
              <a:tr h="387531">
                <a:tc>
                  <a:txBody>
                    <a:bodyPr/>
                    <a:lstStyle/>
                    <a:p>
                      <a:r>
                        <a:rPr lang="fr-FR">
                          <a:latin typeface="Calibri"/>
                          <a:ea typeface="Calibri"/>
                          <a:cs typeface="Calibri"/>
                        </a:rPr>
                        <a:t>Education culturelle et artistique</a:t>
                      </a:r>
                    </a:p>
                  </a:txBody>
                  <a:tcPr/>
                </a:tc>
                <a:tc>
                  <a:txBody>
                    <a:bodyPr/>
                    <a:lstStyle/>
                    <a:p>
                      <a:r>
                        <a:rPr lang="fr-FR">
                          <a:latin typeface="Calibri"/>
                          <a:ea typeface="Calibri"/>
                          <a:cs typeface="Calibri"/>
                        </a:rPr>
                        <a:t>2</a:t>
                      </a:r>
                    </a:p>
                  </a:txBody>
                  <a:tcPr/>
                </a:tc>
                <a:extLst>
                  <a:ext uri="{0D108BD9-81ED-4DB2-BD59-A6C34878D82A}">
                    <a16:rowId xmlns:a16="http://schemas.microsoft.com/office/drawing/2014/main" val="2363586785"/>
                  </a:ext>
                </a:extLst>
              </a:tr>
              <a:tr h="387531">
                <a:tc>
                  <a:txBody>
                    <a:bodyPr/>
                    <a:lstStyle/>
                    <a:p>
                      <a:r>
                        <a:rPr lang="fr-FR">
                          <a:latin typeface="Calibri"/>
                          <a:ea typeface="Calibri"/>
                          <a:cs typeface="Calibri"/>
                        </a:rPr>
                        <a:t>Langue moderne 1</a:t>
                      </a:r>
                    </a:p>
                  </a:txBody>
                  <a:tcPr/>
                </a:tc>
                <a:tc>
                  <a:txBody>
                    <a:bodyPr/>
                    <a:lstStyle/>
                    <a:p>
                      <a:r>
                        <a:rPr lang="fr-FR">
                          <a:latin typeface="Calibri"/>
                          <a:ea typeface="Calibri"/>
                          <a:cs typeface="Calibri"/>
                        </a:rPr>
                        <a:t>4</a:t>
                      </a:r>
                    </a:p>
                  </a:txBody>
                  <a:tcPr/>
                </a:tc>
                <a:extLst>
                  <a:ext uri="{0D108BD9-81ED-4DB2-BD59-A6C34878D82A}">
                    <a16:rowId xmlns:a16="http://schemas.microsoft.com/office/drawing/2014/main" val="3328059241"/>
                  </a:ext>
                </a:extLst>
              </a:tr>
              <a:tr h="387531">
                <a:tc>
                  <a:txBody>
                    <a:bodyPr/>
                    <a:lstStyle/>
                    <a:p>
                      <a:r>
                        <a:rPr lang="fr-FR">
                          <a:latin typeface="Calibri"/>
                          <a:ea typeface="Calibri"/>
                          <a:cs typeface="Calibri"/>
                        </a:rPr>
                        <a:t>Mathématiques</a:t>
                      </a:r>
                    </a:p>
                  </a:txBody>
                  <a:tcPr/>
                </a:tc>
                <a:tc>
                  <a:txBody>
                    <a:bodyPr/>
                    <a:lstStyle/>
                    <a:p>
                      <a:r>
                        <a:rPr lang="fr-FR">
                          <a:latin typeface="Calibri"/>
                          <a:ea typeface="Calibri"/>
                          <a:cs typeface="Calibri"/>
                        </a:rPr>
                        <a:t>5</a:t>
                      </a:r>
                    </a:p>
                  </a:txBody>
                  <a:tcPr/>
                </a:tc>
                <a:extLst>
                  <a:ext uri="{0D108BD9-81ED-4DB2-BD59-A6C34878D82A}">
                    <a16:rowId xmlns:a16="http://schemas.microsoft.com/office/drawing/2014/main" val="1793737351"/>
                  </a:ext>
                </a:extLst>
              </a:tr>
              <a:tr h="387531">
                <a:tc>
                  <a:txBody>
                    <a:bodyPr/>
                    <a:lstStyle/>
                    <a:p>
                      <a:r>
                        <a:rPr lang="fr-FR">
                          <a:latin typeface="Calibri"/>
                          <a:ea typeface="Calibri"/>
                          <a:cs typeface="Calibri"/>
                        </a:rPr>
                        <a:t>Sciences</a:t>
                      </a:r>
                    </a:p>
                  </a:txBody>
                  <a:tcPr/>
                </a:tc>
                <a:tc>
                  <a:txBody>
                    <a:bodyPr/>
                    <a:lstStyle/>
                    <a:p>
                      <a:r>
                        <a:rPr lang="fr-FR">
                          <a:latin typeface="Calibri"/>
                          <a:ea typeface="Calibri"/>
                          <a:cs typeface="Calibri"/>
                        </a:rPr>
                        <a:t>3</a:t>
                      </a:r>
                    </a:p>
                  </a:txBody>
                  <a:tcPr/>
                </a:tc>
                <a:extLst>
                  <a:ext uri="{0D108BD9-81ED-4DB2-BD59-A6C34878D82A}">
                    <a16:rowId xmlns:a16="http://schemas.microsoft.com/office/drawing/2014/main" val="1252416015"/>
                  </a:ext>
                </a:extLst>
              </a:tr>
              <a:tr h="387531">
                <a:tc>
                  <a:txBody>
                    <a:bodyPr/>
                    <a:lstStyle/>
                    <a:p>
                      <a:r>
                        <a:rPr lang="fr-FR">
                          <a:latin typeface="Calibri"/>
                          <a:ea typeface="Calibri"/>
                          <a:cs typeface="Calibri"/>
                        </a:rPr>
                        <a:t>Sciences humaines</a:t>
                      </a:r>
                    </a:p>
                  </a:txBody>
                  <a:tcPr/>
                </a:tc>
                <a:tc>
                  <a:txBody>
                    <a:bodyPr/>
                    <a:lstStyle/>
                    <a:p>
                      <a:r>
                        <a:rPr lang="fr-FR">
                          <a:latin typeface="Calibri"/>
                          <a:ea typeface="Calibri"/>
                          <a:cs typeface="Calibri"/>
                        </a:rPr>
                        <a:t>4</a:t>
                      </a:r>
                    </a:p>
                  </a:txBody>
                  <a:tcPr/>
                </a:tc>
                <a:extLst>
                  <a:ext uri="{0D108BD9-81ED-4DB2-BD59-A6C34878D82A}">
                    <a16:rowId xmlns:a16="http://schemas.microsoft.com/office/drawing/2014/main" val="725141785"/>
                  </a:ext>
                </a:extLst>
              </a:tr>
              <a:tr h="447788">
                <a:tc>
                  <a:txBody>
                    <a:bodyPr/>
                    <a:lstStyle/>
                    <a:p>
                      <a:r>
                        <a:rPr lang="fr-FR">
                          <a:latin typeface="Calibri"/>
                          <a:ea typeface="Calibri"/>
                          <a:cs typeface="Calibri"/>
                        </a:rPr>
                        <a:t>Formation manuelle, technique, technologique </a:t>
                      </a:r>
                    </a:p>
                  </a:txBody>
                  <a:tcPr/>
                </a:tc>
                <a:tc>
                  <a:txBody>
                    <a:bodyPr/>
                    <a:lstStyle/>
                    <a:p>
                      <a:r>
                        <a:rPr lang="fr-FR">
                          <a:latin typeface="Calibri"/>
                          <a:ea typeface="Calibri"/>
                          <a:cs typeface="Calibri"/>
                        </a:rPr>
                        <a:t>1</a:t>
                      </a:r>
                    </a:p>
                  </a:txBody>
                  <a:tcPr/>
                </a:tc>
                <a:extLst>
                  <a:ext uri="{0D108BD9-81ED-4DB2-BD59-A6C34878D82A}">
                    <a16:rowId xmlns:a16="http://schemas.microsoft.com/office/drawing/2014/main" val="50133838"/>
                  </a:ext>
                </a:extLst>
              </a:tr>
              <a:tr h="419725">
                <a:tc>
                  <a:txBody>
                    <a:bodyPr/>
                    <a:lstStyle/>
                    <a:p>
                      <a:r>
                        <a:rPr lang="fr-FR">
                          <a:latin typeface="Calibri"/>
                          <a:ea typeface="Calibri"/>
                          <a:cs typeface="Calibri"/>
                        </a:rPr>
                        <a:t>Formation numérique</a:t>
                      </a:r>
                    </a:p>
                  </a:txBody>
                  <a:tcPr/>
                </a:tc>
                <a:tc>
                  <a:txBody>
                    <a:bodyPr/>
                    <a:lstStyle/>
                    <a:p>
                      <a:r>
                        <a:rPr lang="fr-FR">
                          <a:latin typeface="Calibri"/>
                          <a:ea typeface="Calibri"/>
                          <a:cs typeface="Calibri"/>
                        </a:rPr>
                        <a:t>2</a:t>
                      </a:r>
                    </a:p>
                  </a:txBody>
                  <a:tcPr/>
                </a:tc>
                <a:extLst>
                  <a:ext uri="{0D108BD9-81ED-4DB2-BD59-A6C34878D82A}">
                    <a16:rowId xmlns:a16="http://schemas.microsoft.com/office/drawing/2014/main" val="4039762344"/>
                  </a:ext>
                </a:extLst>
              </a:tr>
              <a:tr h="387531">
                <a:tc>
                  <a:txBody>
                    <a:bodyPr/>
                    <a:lstStyle/>
                    <a:p>
                      <a:r>
                        <a:rPr lang="fr-FR">
                          <a:latin typeface="Calibri"/>
                          <a:ea typeface="Calibri"/>
                          <a:cs typeface="Calibri"/>
                        </a:rPr>
                        <a:t>Religion</a:t>
                      </a:r>
                    </a:p>
                  </a:txBody>
                  <a:tcPr/>
                </a:tc>
                <a:tc>
                  <a:txBody>
                    <a:bodyPr/>
                    <a:lstStyle/>
                    <a:p>
                      <a:r>
                        <a:rPr lang="fr-FR">
                          <a:latin typeface="Calibri"/>
                          <a:ea typeface="Calibri"/>
                          <a:cs typeface="Calibri"/>
                        </a:rPr>
                        <a:t>2</a:t>
                      </a:r>
                    </a:p>
                  </a:txBody>
                  <a:tcPr/>
                </a:tc>
                <a:extLst>
                  <a:ext uri="{0D108BD9-81ED-4DB2-BD59-A6C34878D82A}">
                    <a16:rowId xmlns:a16="http://schemas.microsoft.com/office/drawing/2014/main" val="1597199877"/>
                  </a:ext>
                </a:extLst>
              </a:tr>
              <a:tr h="387531">
                <a:tc>
                  <a:txBody>
                    <a:bodyPr/>
                    <a:lstStyle/>
                    <a:p>
                      <a:r>
                        <a:rPr lang="fr-FR">
                          <a:latin typeface="Calibri"/>
                          <a:ea typeface="Calibri"/>
                          <a:cs typeface="Calibri"/>
                        </a:rPr>
                        <a:t>Education physique et à la santé</a:t>
                      </a:r>
                    </a:p>
                  </a:txBody>
                  <a:tcPr/>
                </a:tc>
                <a:tc>
                  <a:txBody>
                    <a:bodyPr/>
                    <a:lstStyle/>
                    <a:p>
                      <a:r>
                        <a:rPr lang="fr-FR">
                          <a:latin typeface="Calibri"/>
                          <a:ea typeface="Calibri"/>
                          <a:cs typeface="Calibri"/>
                        </a:rPr>
                        <a:t>3</a:t>
                      </a:r>
                    </a:p>
                  </a:txBody>
                  <a:tcPr/>
                </a:tc>
                <a:extLst>
                  <a:ext uri="{0D108BD9-81ED-4DB2-BD59-A6C34878D82A}">
                    <a16:rowId xmlns:a16="http://schemas.microsoft.com/office/drawing/2014/main" val="3136510282"/>
                  </a:ext>
                </a:extLst>
              </a:tr>
              <a:tr h="387531">
                <a:tc>
                  <a:txBody>
                    <a:bodyPr/>
                    <a:lstStyle/>
                    <a:p>
                      <a:r>
                        <a:rPr lang="fr-FR">
                          <a:latin typeface="Calibri"/>
                          <a:ea typeface="Calibri"/>
                          <a:cs typeface="Calibri"/>
                        </a:rPr>
                        <a:t>TOTAL</a:t>
                      </a:r>
                    </a:p>
                  </a:txBody>
                  <a:tcPr/>
                </a:tc>
                <a:tc>
                  <a:txBody>
                    <a:bodyPr/>
                    <a:lstStyle/>
                    <a:p>
                      <a:r>
                        <a:rPr lang="fr-FR">
                          <a:latin typeface="Calibri"/>
                          <a:ea typeface="Calibri"/>
                          <a:cs typeface="Calibri"/>
                        </a:rPr>
                        <a:t>32</a:t>
                      </a:r>
                    </a:p>
                  </a:txBody>
                  <a:tcPr/>
                </a:tc>
                <a:extLst>
                  <a:ext uri="{0D108BD9-81ED-4DB2-BD59-A6C34878D82A}">
                    <a16:rowId xmlns:a16="http://schemas.microsoft.com/office/drawing/2014/main" val="19185693"/>
                  </a:ext>
                </a:extLst>
              </a:tr>
            </a:tbl>
          </a:graphicData>
        </a:graphic>
      </p:graphicFrame>
      <p:sp>
        <p:nvSpPr>
          <p:cNvPr id="3" name="ZoneTexte 2">
            <a:extLst>
              <a:ext uri="{FF2B5EF4-FFF2-40B4-BE49-F238E27FC236}">
                <a16:creationId xmlns:a16="http://schemas.microsoft.com/office/drawing/2014/main" id="{19ED67DF-5E4A-ABA0-FB4E-A89262960A6C}"/>
              </a:ext>
            </a:extLst>
          </p:cNvPr>
          <p:cNvSpPr txBox="1"/>
          <p:nvPr/>
        </p:nvSpPr>
        <p:spPr>
          <a:xfrm>
            <a:off x="2365947" y="5838576"/>
            <a:ext cx="677805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000">
                <a:latin typeface="Calibri" panose="020F0502020204030204" pitchFamily="34" charset="0"/>
                <a:ea typeface="Calibri" panose="020F0502020204030204" pitchFamily="34" charset="0"/>
                <a:cs typeface="Calibri" panose="020F0502020204030204" pitchFamily="34" charset="0"/>
              </a:rPr>
              <a:t>Au sein des cours, </a:t>
            </a:r>
            <a:r>
              <a:rPr lang="fr-FR" sz="2000" b="1">
                <a:latin typeface="Calibri" panose="020F0502020204030204" pitchFamily="34" charset="0"/>
                <a:ea typeface="Calibri" panose="020F0502020204030204" pitchFamily="34" charset="0"/>
                <a:cs typeface="Calibri" panose="020F0502020204030204" pitchFamily="34" charset="0"/>
              </a:rPr>
              <a:t>accompagnement personnalisé </a:t>
            </a:r>
            <a:r>
              <a:rPr lang="fr-FR" sz="2000">
                <a:latin typeface="Calibri" panose="020F0502020204030204" pitchFamily="34" charset="0"/>
                <a:ea typeface="Calibri" panose="020F0502020204030204" pitchFamily="34" charset="0"/>
                <a:cs typeface="Calibri" panose="020F0502020204030204" pitchFamily="34" charset="0"/>
              </a:rPr>
              <a:t>: 2 périodes</a:t>
            </a:r>
          </a:p>
          <a:p>
            <a:r>
              <a:rPr lang="fr-FR" sz="2000">
                <a:latin typeface="Calibri" panose="020F0502020204030204" pitchFamily="34" charset="0"/>
                <a:ea typeface="Calibri" panose="020F0502020204030204" pitchFamily="34" charset="0"/>
                <a:cs typeface="Calibri" panose="020F0502020204030204" pitchFamily="34" charset="0"/>
              </a:rPr>
              <a:t>Possibilité de grilles alternatives, comme celle du P45/P90</a:t>
            </a:r>
          </a:p>
        </p:txBody>
      </p:sp>
    </p:spTree>
    <p:extLst>
      <p:ext uri="{BB962C8B-B14F-4D97-AF65-F5344CB8AC3E}">
        <p14:creationId xmlns:p14="http://schemas.microsoft.com/office/powerpoint/2010/main" val="341698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E54B-B354-1E72-C6DB-CAA7E929359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3688A47-AB48-0439-35F9-2F69543FDA05}"/>
              </a:ext>
            </a:extLst>
          </p:cNvPr>
          <p:cNvSpPr>
            <a:spLocks noGrp="1"/>
          </p:cNvSpPr>
          <p:nvPr>
            <p:ph type="title" idx="4294967295"/>
          </p:nvPr>
        </p:nvSpPr>
        <p:spPr>
          <a:xfrm>
            <a:off x="949325" y="208181"/>
            <a:ext cx="10293350" cy="763588"/>
          </a:xfrm>
        </p:spPr>
        <p:txBody>
          <a:bodyPr/>
          <a:lstStyle/>
          <a:p>
            <a:r>
              <a:rPr lang="fr-FR" sz="3200" b="1">
                <a:solidFill>
                  <a:schemeClr val="accent5">
                    <a:lumMod val="50000"/>
                  </a:schemeClr>
                </a:solidFill>
                <a:latin typeface="Calibri" panose="020F0502020204030204" pitchFamily="34" charset="0"/>
                <a:cs typeface="Calibri" panose="020F0502020204030204" pitchFamily="34" charset="0"/>
              </a:rPr>
              <a:t>Les évol</a:t>
            </a:r>
            <a:r>
              <a:rPr lang="fr-FR" sz="3200">
                <a:solidFill>
                  <a:schemeClr val="accent5">
                    <a:lumMod val="50000"/>
                  </a:schemeClr>
                </a:solidFill>
                <a:latin typeface="Calibri" panose="020F0502020204030204" pitchFamily="34" charset="0"/>
                <a:cs typeface="Calibri" panose="020F0502020204030204" pitchFamily="34" charset="0"/>
              </a:rPr>
              <a:t>utions récentes de la réforme</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068ED312-A9D1-0E6C-E702-1B7C1284796E}"/>
              </a:ext>
            </a:extLst>
          </p:cNvPr>
          <p:cNvSpPr>
            <a:spLocks noGrp="1"/>
          </p:cNvSpPr>
          <p:nvPr>
            <p:ph idx="4294967295"/>
          </p:nvPr>
        </p:nvSpPr>
        <p:spPr>
          <a:xfrm>
            <a:off x="2187434" y="971770"/>
            <a:ext cx="9055241" cy="3368002"/>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La disparition du premier degré différencié</a:t>
            </a:r>
          </a:p>
          <a:p>
            <a:pPr marL="139700" indent="0">
              <a:spcAft>
                <a:spcPts val="1200"/>
              </a:spcAft>
              <a:buNone/>
            </a:pPr>
            <a:r>
              <a:rPr lang="fr-FR" sz="2800">
                <a:latin typeface="Calibri" panose="020F0502020204030204" pitchFamily="34" charset="0"/>
                <a:cs typeface="Calibri" panose="020F0502020204030204" pitchFamily="34" charset="0"/>
              </a:rPr>
              <a:t>Dès la rentrée d’août 2026</a:t>
            </a:r>
          </a:p>
          <a:p>
            <a:pPr marL="139700" indent="0">
              <a:spcAft>
                <a:spcPts val="1200"/>
              </a:spcAft>
              <a:buNone/>
            </a:pPr>
            <a:r>
              <a:rPr lang="fr-FR" sz="2800">
                <a:solidFill>
                  <a:srgbClr val="00B050"/>
                </a:solidFill>
                <a:latin typeface="Calibri" panose="020F0502020204030204" pitchFamily="34" charset="0"/>
                <a:cs typeface="Calibri" panose="020F0502020204030204" pitchFamily="34" charset="0"/>
              </a:rPr>
              <a:t>Un défi majeur : l’attention aux élèves à risque</a:t>
            </a:r>
          </a:p>
          <a:p>
            <a:pPr>
              <a:spcAft>
                <a:spcPts val="1200"/>
              </a:spcAft>
              <a:buFont typeface="Wingdings" panose="05000000000000000000" pitchFamily="2" charset="2"/>
              <a:buChar char="§"/>
            </a:pPr>
            <a:r>
              <a:rPr lang="fr-FR" sz="2800">
                <a:latin typeface="Calibri" panose="020F0502020204030204" pitchFamily="34" charset="0"/>
                <a:cs typeface="Calibri" panose="020F0502020204030204" pitchFamily="34" charset="0"/>
              </a:rPr>
              <a:t>Accompagnement renforcé : dès qu’il y a un échec partiel ou total au CEB + activation immédiate du </a:t>
            </a:r>
            <a:r>
              <a:rPr lang="fr-FR" sz="2800" err="1">
                <a:latin typeface="Calibri" panose="020F0502020204030204" pitchFamily="34" charset="0"/>
                <a:cs typeface="Calibri" panose="020F0502020204030204" pitchFamily="34" charset="0"/>
              </a:rPr>
              <a:t>DAccE</a:t>
            </a:r>
            <a:r>
              <a:rPr lang="fr-FR" sz="2800">
                <a:latin typeface="Calibri" panose="020F0502020204030204" pitchFamily="34" charset="0"/>
                <a:cs typeface="Calibri" panose="020F0502020204030204" pitchFamily="34" charset="0"/>
              </a:rPr>
              <a:t> </a:t>
            </a:r>
          </a:p>
          <a:p>
            <a:pPr>
              <a:spcAft>
                <a:spcPts val="1200"/>
              </a:spcAft>
              <a:buFont typeface="Wingdings" panose="05000000000000000000" pitchFamily="2" charset="2"/>
              <a:buChar char="§"/>
            </a:pPr>
            <a:r>
              <a:rPr lang="fr-FR" sz="2800">
                <a:latin typeface="Calibri" panose="020F0502020204030204" pitchFamily="34" charset="0"/>
                <a:cs typeface="Calibri" panose="020F0502020204030204" pitchFamily="34" charset="0"/>
              </a:rPr>
              <a:t>Seuil de réussite 60% dès 2027</a:t>
            </a:r>
          </a:p>
        </p:txBody>
      </p:sp>
      <p:pic>
        <p:nvPicPr>
          <p:cNvPr id="2050" name="Picture 2" descr="Vecteur Stock tampon attention fragile 27122016 | Adobe Stock">
            <a:extLst>
              <a:ext uri="{FF2B5EF4-FFF2-40B4-BE49-F238E27FC236}">
                <a16:creationId xmlns:a16="http://schemas.microsoft.com/office/drawing/2014/main" id="{17692155-8F76-06AF-6DB2-FDFE29F6B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08" y="2831533"/>
            <a:ext cx="2180537" cy="119493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7D30B08-DD83-CF67-8178-6C48F46B44B6}"/>
              </a:ext>
            </a:extLst>
          </p:cNvPr>
          <p:cNvSpPr txBox="1"/>
          <p:nvPr/>
        </p:nvSpPr>
        <p:spPr>
          <a:xfrm>
            <a:off x="2320745" y="4691430"/>
            <a:ext cx="7723141" cy="15081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139700" indent="0">
              <a:spcAft>
                <a:spcPts val="1200"/>
              </a:spcAft>
              <a:buNone/>
            </a:pPr>
            <a:r>
              <a:rPr lang="fr-FR" sz="2400" b="1">
                <a:latin typeface="Calibri" panose="020F0502020204030204" pitchFamily="34" charset="0"/>
                <a:cs typeface="Calibri" panose="020F0502020204030204" pitchFamily="34" charset="0"/>
              </a:rPr>
              <a:t>Le réseau soutiendra spécifiquement cette préoccupation</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pour les actuels enseignants du premier degré différencié;</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pour toutes les équipes.</a:t>
            </a:r>
          </a:p>
        </p:txBody>
      </p:sp>
    </p:spTree>
    <p:extLst>
      <p:ext uri="{BB962C8B-B14F-4D97-AF65-F5344CB8AC3E}">
        <p14:creationId xmlns:p14="http://schemas.microsoft.com/office/powerpoint/2010/main" val="179890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6C1C4-CB76-1056-C0D2-5FF14A4311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48789F-7D52-993D-3ECD-C42D9D714BFD}"/>
              </a:ext>
            </a:extLst>
          </p:cNvPr>
          <p:cNvSpPr>
            <a:spLocks noGrp="1"/>
          </p:cNvSpPr>
          <p:nvPr>
            <p:ph type="title" idx="4294967295"/>
          </p:nvPr>
        </p:nvSpPr>
        <p:spPr>
          <a:xfrm>
            <a:off x="949325" y="208181"/>
            <a:ext cx="10293350" cy="763588"/>
          </a:xfrm>
        </p:spPr>
        <p:txBody>
          <a:bodyPr/>
          <a:lstStyle/>
          <a:p>
            <a:r>
              <a:rPr lang="fr-FR" sz="3200" b="1">
                <a:solidFill>
                  <a:schemeClr val="accent5">
                    <a:lumMod val="50000"/>
                  </a:schemeClr>
                </a:solidFill>
                <a:latin typeface="Calibri" panose="020F0502020204030204" pitchFamily="34" charset="0"/>
                <a:cs typeface="Calibri" panose="020F0502020204030204" pitchFamily="34" charset="0"/>
              </a:rPr>
              <a:t>Les évol</a:t>
            </a:r>
            <a:r>
              <a:rPr lang="fr-FR" sz="3200">
                <a:solidFill>
                  <a:schemeClr val="accent5">
                    <a:lumMod val="50000"/>
                  </a:schemeClr>
                </a:solidFill>
                <a:latin typeface="Calibri" panose="020F0502020204030204" pitchFamily="34" charset="0"/>
                <a:cs typeface="Calibri" panose="020F0502020204030204" pitchFamily="34" charset="0"/>
              </a:rPr>
              <a:t>utions récentes de la réforme</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E28CA4A1-04BE-3241-823B-C553FCFF2DFE}"/>
              </a:ext>
            </a:extLst>
          </p:cNvPr>
          <p:cNvSpPr>
            <a:spLocks noGrp="1"/>
          </p:cNvSpPr>
          <p:nvPr>
            <p:ph idx="4294967295"/>
          </p:nvPr>
        </p:nvSpPr>
        <p:spPr>
          <a:xfrm>
            <a:off x="1992509" y="1078534"/>
            <a:ext cx="10036743" cy="4700931"/>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Le renforcement d’activités </a:t>
            </a:r>
            <a:r>
              <a:rPr lang="fr-FR" sz="2800" b="1" err="1">
                <a:latin typeface="Calibri" panose="020F0502020204030204" pitchFamily="34" charset="0"/>
                <a:cs typeface="Calibri" panose="020F0502020204030204" pitchFamily="34" charset="0"/>
              </a:rPr>
              <a:t>orientantes</a:t>
            </a:r>
            <a:endParaRPr lang="fr-FR" sz="2800" b="1">
              <a:latin typeface="Calibri" panose="020F0502020204030204" pitchFamily="34" charset="0"/>
              <a:cs typeface="Calibri" panose="020F0502020204030204" pitchFamily="34" charset="0"/>
            </a:endParaRPr>
          </a:p>
          <a:p>
            <a:pPr marL="139700" indent="0">
              <a:spcAft>
                <a:spcPts val="1200"/>
              </a:spcAft>
              <a:buNone/>
            </a:pPr>
            <a:r>
              <a:rPr lang="fr-FR" sz="2800">
                <a:latin typeface="Calibri" panose="020F0502020204030204" pitchFamily="34" charset="0"/>
                <a:cs typeface="Calibri" panose="020F0502020204030204" pitchFamily="34" charset="0"/>
              </a:rPr>
              <a:t>Communications du gouvernement, à négocier et à valider </a:t>
            </a:r>
          </a:p>
          <a:p>
            <a:pPr marL="139700" indent="0">
              <a:spcAft>
                <a:spcPts val="1200"/>
              </a:spcAft>
              <a:buNone/>
            </a:pPr>
            <a:r>
              <a:rPr lang="fr-FR" sz="2800">
                <a:solidFill>
                  <a:srgbClr val="00B050"/>
                </a:solidFill>
                <a:latin typeface="Calibri" panose="020F0502020204030204" pitchFamily="34" charset="0"/>
                <a:cs typeface="Calibri" panose="020F0502020204030204" pitchFamily="34" charset="0"/>
              </a:rPr>
              <a:t>A rendre organisables …</a:t>
            </a:r>
          </a:p>
          <a:p>
            <a:pPr>
              <a:spcAft>
                <a:spcPts val="1200"/>
              </a:spcAft>
              <a:buFont typeface="Wingdings" panose="05000000000000000000" pitchFamily="2" charset="2"/>
              <a:buChar char="§"/>
            </a:pPr>
            <a:r>
              <a:rPr lang="fr-FR" sz="2800">
                <a:latin typeface="Calibri" panose="020F0502020204030204" pitchFamily="34" charset="0"/>
                <a:cs typeface="Calibri" panose="020F0502020204030204" pitchFamily="34" charset="0"/>
              </a:rPr>
              <a:t>En S1 : deux journées de découverte</a:t>
            </a:r>
          </a:p>
          <a:p>
            <a:pPr>
              <a:spcAft>
                <a:spcPts val="1200"/>
              </a:spcAft>
              <a:buFont typeface="Wingdings" panose="05000000000000000000" pitchFamily="2" charset="2"/>
              <a:buChar char="§"/>
            </a:pPr>
            <a:r>
              <a:rPr lang="fr-FR" sz="2800">
                <a:latin typeface="Calibri" panose="020F0502020204030204" pitchFamily="34" charset="0"/>
                <a:cs typeface="Calibri" panose="020F0502020204030204" pitchFamily="34" charset="0"/>
              </a:rPr>
              <a:t>En S2 : deux journées d’orientation et huit demi-jours de stages</a:t>
            </a:r>
          </a:p>
          <a:p>
            <a:pPr>
              <a:spcAft>
                <a:spcPts val="1200"/>
              </a:spcAft>
              <a:buFont typeface="Wingdings" panose="05000000000000000000" pitchFamily="2" charset="2"/>
              <a:buChar char="§"/>
            </a:pPr>
            <a:r>
              <a:rPr lang="fr-FR" sz="2800">
                <a:latin typeface="Calibri" panose="020F0502020204030204" pitchFamily="34" charset="0"/>
                <a:cs typeface="Calibri" panose="020F0502020204030204" pitchFamily="34" charset="0"/>
              </a:rPr>
              <a:t>En S3 : choix de </a:t>
            </a:r>
            <a:r>
              <a:rPr lang="fr-FR" sz="2800" b="1">
                <a:latin typeface="Calibri" panose="020F0502020204030204" pitchFamily="34" charset="0"/>
                <a:cs typeface="Calibri" panose="020F0502020204030204" pitchFamily="34" charset="0"/>
              </a:rPr>
              <a:t>deux voies </a:t>
            </a:r>
            <a:r>
              <a:rPr lang="fr-FR" sz="2800">
                <a:latin typeface="Calibri" panose="020F0502020204030204" pitchFamily="34" charset="0"/>
                <a:cs typeface="Calibri" panose="020F0502020204030204" pitchFamily="34" charset="0"/>
              </a:rPr>
              <a:t>(2 x 4 périodes) +  trois jours de </a:t>
            </a:r>
            <a:r>
              <a:rPr lang="fr-FR" sz="2800" b="1">
                <a:latin typeface="Calibri" panose="020F0502020204030204" pitchFamily="34" charset="0"/>
                <a:cs typeface="Calibri" panose="020F0502020204030204" pitchFamily="34" charset="0"/>
              </a:rPr>
              <a:t>stage</a:t>
            </a:r>
            <a:r>
              <a:rPr lang="fr-FR" sz="2800">
                <a:latin typeface="Calibri" panose="020F0502020204030204" pitchFamily="34" charset="0"/>
                <a:cs typeface="Calibri" panose="020F0502020204030204" pitchFamily="34" charset="0"/>
              </a:rPr>
              <a:t> et présentation de son </a:t>
            </a:r>
            <a:r>
              <a:rPr lang="fr-FR" sz="2800" b="1">
                <a:latin typeface="Calibri" panose="020F0502020204030204" pitchFamily="34" charset="0"/>
                <a:cs typeface="Calibri" panose="020F0502020204030204" pitchFamily="34" charset="0"/>
              </a:rPr>
              <a:t>projet</a:t>
            </a:r>
          </a:p>
        </p:txBody>
      </p:sp>
      <p:pic>
        <p:nvPicPr>
          <p:cNvPr id="4" name="Image 3">
            <a:extLst>
              <a:ext uri="{FF2B5EF4-FFF2-40B4-BE49-F238E27FC236}">
                <a16:creationId xmlns:a16="http://schemas.microsoft.com/office/drawing/2014/main" id="{C0E47D6C-8E43-84FB-46E6-6788FEA4169A}"/>
              </a:ext>
            </a:extLst>
          </p:cNvPr>
          <p:cNvPicPr>
            <a:picLocks noChangeAspect="1"/>
          </p:cNvPicPr>
          <p:nvPr/>
        </p:nvPicPr>
        <p:blipFill rotWithShape="1">
          <a:blip r:embed="rId2"/>
          <a:srcRect l="8435" r="9478"/>
          <a:stretch/>
        </p:blipFill>
        <p:spPr>
          <a:xfrm>
            <a:off x="162748" y="2268896"/>
            <a:ext cx="1634836" cy="1991591"/>
          </a:xfrm>
          <a:prstGeom prst="rect">
            <a:avLst/>
          </a:prstGeom>
        </p:spPr>
      </p:pic>
    </p:spTree>
    <p:extLst>
      <p:ext uri="{BB962C8B-B14F-4D97-AF65-F5344CB8AC3E}">
        <p14:creationId xmlns:p14="http://schemas.microsoft.com/office/powerpoint/2010/main" val="289640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582D-85D7-82D1-7133-F55B11C4422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D61C108-4864-5EE0-B9F2-5EEFDB2517D9}"/>
              </a:ext>
            </a:extLst>
          </p:cNvPr>
          <p:cNvSpPr>
            <a:spLocks noGrp="1"/>
          </p:cNvSpPr>
          <p:nvPr>
            <p:ph type="title" idx="4294967295"/>
          </p:nvPr>
        </p:nvSpPr>
        <p:spPr>
          <a:xfrm>
            <a:off x="949325" y="208181"/>
            <a:ext cx="10293350" cy="763588"/>
          </a:xfrm>
        </p:spPr>
        <p:txBody>
          <a:bodyPr/>
          <a:lstStyle/>
          <a:p>
            <a:r>
              <a:rPr lang="fr-FR" sz="3200" b="1">
                <a:solidFill>
                  <a:schemeClr val="accent5">
                    <a:lumMod val="50000"/>
                  </a:schemeClr>
                </a:solidFill>
                <a:latin typeface="Calibri" panose="020F0502020204030204" pitchFamily="34" charset="0"/>
                <a:cs typeface="Calibri" panose="020F0502020204030204" pitchFamily="34" charset="0"/>
              </a:rPr>
              <a:t>Les évol</a:t>
            </a:r>
            <a:r>
              <a:rPr lang="fr-FR" sz="3200">
                <a:solidFill>
                  <a:schemeClr val="accent5">
                    <a:lumMod val="50000"/>
                  </a:schemeClr>
                </a:solidFill>
                <a:latin typeface="Calibri" panose="020F0502020204030204" pitchFamily="34" charset="0"/>
                <a:cs typeface="Calibri" panose="020F0502020204030204" pitchFamily="34" charset="0"/>
              </a:rPr>
              <a:t>utions récentes de la réforme</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74983049-58AB-4ABC-BE71-2F56F1A4EF6B}"/>
              </a:ext>
            </a:extLst>
          </p:cNvPr>
          <p:cNvSpPr>
            <a:spLocks noGrp="1"/>
          </p:cNvSpPr>
          <p:nvPr>
            <p:ph idx="4294967295"/>
          </p:nvPr>
        </p:nvSpPr>
        <p:spPr>
          <a:xfrm>
            <a:off x="949325" y="883523"/>
            <a:ext cx="10787973" cy="4700931"/>
          </a:xfrm>
        </p:spPr>
        <p:txBody>
          <a:bodyPr>
            <a:noAutofit/>
          </a:bodyPr>
          <a:lstStyle/>
          <a:p>
            <a:pPr marL="139700" indent="0">
              <a:spcAft>
                <a:spcPts val="1200"/>
              </a:spcAft>
              <a:buNone/>
            </a:pPr>
            <a:r>
              <a:rPr lang="fr-FR" sz="2800" b="1">
                <a:latin typeface="Calibri" panose="020F0502020204030204" pitchFamily="34" charset="0"/>
                <a:cs typeface="Calibri" panose="020F0502020204030204" pitchFamily="34" charset="0"/>
              </a:rPr>
              <a:t>La future troisième</a:t>
            </a:r>
          </a:p>
          <a:p>
            <a:pPr marL="139700" indent="0">
              <a:spcAft>
                <a:spcPts val="1200"/>
              </a:spcAft>
              <a:buNone/>
            </a:pPr>
            <a:r>
              <a:rPr lang="fr-FR" sz="2400">
                <a:latin typeface="Calibri" panose="020F0502020204030204" pitchFamily="34" charset="0"/>
                <a:cs typeface="Calibri" panose="020F0502020204030204" pitchFamily="34" charset="0"/>
              </a:rPr>
              <a:t>La déclaration du gouvernement (octobre 2025)</a:t>
            </a:r>
          </a:p>
          <a:p>
            <a:pPr marL="139700" indent="0">
              <a:spcAft>
                <a:spcPts val="1200"/>
              </a:spcAft>
              <a:buNone/>
            </a:pPr>
            <a:r>
              <a:rPr lang="fr-FR" sz="2400" b="1">
                <a:latin typeface="Calibri" panose="020F0502020204030204" pitchFamily="34" charset="0"/>
                <a:cs typeface="Calibri" panose="020F0502020204030204" pitchFamily="34" charset="0"/>
              </a:rPr>
              <a:t>Deux voies au choix : 2 x 4 périodes</a:t>
            </a:r>
          </a:p>
          <a:p>
            <a:pPr marL="139700" indent="0">
              <a:spcAft>
                <a:spcPts val="1200"/>
              </a:spcAft>
              <a:buNone/>
            </a:pPr>
            <a:r>
              <a:rPr lang="fr-FR" sz="2400">
                <a:latin typeface="Calibri" panose="020F0502020204030204" pitchFamily="34" charset="0"/>
                <a:cs typeface="Calibri" panose="020F0502020204030204" pitchFamily="34" charset="0"/>
              </a:rPr>
              <a:t>Découverte approfondie et pas orientation définitive !</a:t>
            </a:r>
          </a:p>
          <a:p>
            <a:pPr>
              <a:spcAft>
                <a:spcPts val="1200"/>
              </a:spcAft>
              <a:buFont typeface="Wingdings" panose="05000000000000000000" pitchFamily="2" charset="2"/>
              <a:buChar char="§"/>
            </a:pPr>
            <a:r>
              <a:rPr lang="fr-FR" sz="2400">
                <a:latin typeface="Calibri" panose="020F0502020204030204" pitchFamily="34" charset="0"/>
                <a:cs typeface="Calibri" panose="020F0502020204030204" pitchFamily="34" charset="0"/>
              </a:rPr>
              <a:t>Voie de transition</a:t>
            </a:r>
          </a:p>
          <a:p>
            <a:pPr>
              <a:spcAft>
                <a:spcPts val="1200"/>
              </a:spcAft>
              <a:buFont typeface="Wingdings" panose="05000000000000000000" pitchFamily="2" charset="2"/>
              <a:buChar char="§"/>
            </a:pPr>
            <a:r>
              <a:rPr lang="fr-FR" sz="2400">
                <a:latin typeface="Calibri" panose="020F0502020204030204" pitchFamily="34" charset="0"/>
                <a:cs typeface="Calibri" panose="020F0502020204030204" pitchFamily="34" charset="0"/>
              </a:rPr>
              <a:t>Voie qualifiante</a:t>
            </a:r>
          </a:p>
          <a:p>
            <a:pPr>
              <a:spcAft>
                <a:spcPts val="1200"/>
              </a:spcAft>
              <a:buFont typeface="Wingdings" panose="05000000000000000000" pitchFamily="2" charset="2"/>
              <a:buChar char="§"/>
            </a:pPr>
            <a:r>
              <a:rPr lang="fr-FR" sz="2400">
                <a:latin typeface="Calibri" panose="020F0502020204030204" pitchFamily="34" charset="0"/>
                <a:cs typeface="Calibri" panose="020F0502020204030204" pitchFamily="34" charset="0"/>
              </a:rPr>
              <a:t>Voie polyvalente (mixte transition et qualifiante)</a:t>
            </a:r>
          </a:p>
          <a:p>
            <a:pPr marL="139700" indent="0">
              <a:spcAft>
                <a:spcPts val="1200"/>
              </a:spcAft>
              <a:buNone/>
            </a:pPr>
            <a:r>
              <a:rPr lang="fr-FR" sz="2400">
                <a:latin typeface="Calibri" panose="020F0502020204030204" pitchFamily="34" charset="0"/>
                <a:cs typeface="Calibri" panose="020F0502020204030204" pitchFamily="34" charset="0"/>
              </a:rPr>
              <a:t>Chaque école devrait </a:t>
            </a:r>
            <a:r>
              <a:rPr lang="fr-FR" sz="2400" u="sng">
                <a:latin typeface="Calibri" panose="020F0502020204030204" pitchFamily="34" charset="0"/>
                <a:cs typeface="Calibri" panose="020F0502020204030204" pitchFamily="34" charset="0"/>
              </a:rPr>
              <a:t>proposer au moins deux voies </a:t>
            </a:r>
            <a:r>
              <a:rPr lang="fr-FR" sz="2400">
                <a:latin typeface="Calibri" panose="020F0502020204030204" pitchFamily="34" charset="0"/>
                <a:cs typeface="Calibri" panose="020F0502020204030204" pitchFamily="34" charset="0"/>
              </a:rPr>
              <a:t>(avec un éventuel partenariat).</a:t>
            </a:r>
          </a:p>
          <a:p>
            <a:pPr marL="139700" indent="0">
              <a:spcAft>
                <a:spcPts val="1200"/>
              </a:spcAft>
              <a:buNone/>
            </a:pPr>
            <a:r>
              <a:rPr lang="fr-BE" sz="2400">
                <a:latin typeface="Calibri" panose="020F0502020204030204" pitchFamily="34" charset="0"/>
                <a:ea typeface="Calibri" panose="020F0502020204030204" pitchFamily="34" charset="0"/>
                <a:cs typeface="Calibri" panose="020F0502020204030204" pitchFamily="34" charset="0"/>
              </a:rPr>
              <a:t>Dans chaque voie, choix entre </a:t>
            </a:r>
            <a:r>
              <a:rPr lang="fr-BE" sz="2400" b="1">
                <a:latin typeface="Calibri" panose="020F0502020204030204" pitchFamily="34" charset="0"/>
                <a:ea typeface="Calibri" panose="020F0502020204030204" pitchFamily="34" charset="0"/>
                <a:cs typeface="Calibri" panose="020F0502020204030204" pitchFamily="34" charset="0"/>
              </a:rPr>
              <a:t>plusieurs domaines</a:t>
            </a:r>
            <a:r>
              <a:rPr lang="fr-BE" sz="2400">
                <a:latin typeface="Calibri" panose="020F0502020204030204" pitchFamily="34" charset="0"/>
                <a:ea typeface="Calibri" panose="020F0502020204030204" pitchFamily="34" charset="0"/>
                <a:cs typeface="Calibri" panose="020F0502020204030204" pitchFamily="34" charset="0"/>
              </a:rPr>
              <a:t>.</a:t>
            </a:r>
            <a:endParaRPr lang="fr-FR" sz="3200">
              <a:latin typeface="Calibri" panose="020F0502020204030204" pitchFamily="34" charset="0"/>
              <a:ea typeface="Calibri" panose="020F0502020204030204" pitchFamily="34" charset="0"/>
              <a:cs typeface="Calibri" panose="020F0502020204030204" pitchFamily="34" charset="0"/>
            </a:endParaRPr>
          </a:p>
          <a:p>
            <a:pPr marL="139700" indent="0">
              <a:spcAft>
                <a:spcPts val="1200"/>
              </a:spcAft>
              <a:buNone/>
            </a:pPr>
            <a:endParaRPr lang="fr-FR" sz="2400">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097F6927-9698-FF86-A770-4AEB6A456DDB}"/>
              </a:ext>
            </a:extLst>
          </p:cNvPr>
          <p:cNvSpPr txBox="1"/>
          <p:nvPr/>
        </p:nvSpPr>
        <p:spPr>
          <a:xfrm>
            <a:off x="6315908" y="2974431"/>
            <a:ext cx="4926767"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400">
                <a:latin typeface="Calibri" panose="020F0502020204030204" pitchFamily="34" charset="0"/>
                <a:ea typeface="Calibri" panose="020F0502020204030204" pitchFamily="34" charset="0"/>
                <a:cs typeface="Calibri" panose="020F0502020204030204" pitchFamily="34" charset="0"/>
              </a:rPr>
              <a:t>SeGEC : est-ce organisable ???</a:t>
            </a:r>
          </a:p>
          <a:p>
            <a:r>
              <a:rPr lang="fr-FR" sz="2400" i="1">
                <a:latin typeface="Calibri" panose="020F0502020204030204" pitchFamily="34" charset="0"/>
                <a:ea typeface="Calibri" panose="020F0502020204030204" pitchFamily="34" charset="0"/>
                <a:cs typeface="Calibri" panose="020F0502020204030204" pitchFamily="34" charset="0"/>
              </a:rPr>
              <a:t>Mise en place d’un GT sur la praticabilité – première réunion 28/01  </a:t>
            </a:r>
          </a:p>
        </p:txBody>
      </p:sp>
    </p:spTree>
    <p:extLst>
      <p:ext uri="{BB962C8B-B14F-4D97-AF65-F5344CB8AC3E}">
        <p14:creationId xmlns:p14="http://schemas.microsoft.com/office/powerpoint/2010/main" val="336742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9" name="Rectangle 8">
            <a:extLst>
              <a:ext uri="{FF2B5EF4-FFF2-40B4-BE49-F238E27FC236}">
                <a16:creationId xmlns:a16="http://schemas.microsoft.com/office/drawing/2014/main" id="{61BE328E-F089-09D7-191C-0188DFE52BF0}"/>
              </a:ext>
            </a:extLst>
          </p:cNvPr>
          <p:cNvSpPr/>
          <p:nvPr/>
        </p:nvSpPr>
        <p:spPr>
          <a:xfrm>
            <a:off x="1317431" y="456312"/>
            <a:ext cx="11478999"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kern="1200" cap="none" spc="0" normalizeH="0" baseline="0" noProof="0">
                <a:ln>
                  <a:noFill/>
                </a:ln>
                <a:solidFill>
                  <a:schemeClr val="accent5">
                    <a:lumMod val="50000"/>
                  </a:schemeClr>
                </a:solidFill>
                <a:effectLst/>
                <a:uLnTx/>
                <a:uFillTx/>
                <a:latin typeface="Candara" panose="020E0502030303020204" pitchFamily="34" charset="0"/>
                <a:ea typeface="+mn-ea"/>
                <a:cs typeface="Calibri" panose="020F0502020204030204" pitchFamily="34" charset="0"/>
                <a:sym typeface="Arial"/>
              </a:rPr>
              <a:t>Le CESI : certificat de l’enseignement secondaire inférieur</a:t>
            </a:r>
            <a:endParaRPr kumimoji="0" lang="fr-BE" sz="3200" b="1" i="0" u="none" strike="noStrike" kern="1200" cap="none" spc="0" normalizeH="0" baseline="0" noProof="0">
              <a:ln>
                <a:noFill/>
              </a:ln>
              <a:solidFill>
                <a:schemeClr val="accent5">
                  <a:lumMod val="50000"/>
                </a:schemeClr>
              </a:solidFill>
              <a:effectLst/>
              <a:uLnTx/>
              <a:uFillTx/>
              <a:latin typeface="Candara" panose="020E0502030303020204" pitchFamily="34" charset="0"/>
              <a:ea typeface="+mn-ea"/>
              <a:cs typeface="Calibri" panose="020F0502020204030204" pitchFamily="34" charset="0"/>
              <a:sym typeface="Arial"/>
            </a:endParaRPr>
          </a:p>
        </p:txBody>
      </p:sp>
      <p:sp>
        <p:nvSpPr>
          <p:cNvPr id="10" name="Espace réservé du contenu 5">
            <a:extLst>
              <a:ext uri="{FF2B5EF4-FFF2-40B4-BE49-F238E27FC236}">
                <a16:creationId xmlns:a16="http://schemas.microsoft.com/office/drawing/2014/main" id="{61FD7241-E61A-FA8B-5DFA-F68F0A8AF62E}"/>
              </a:ext>
            </a:extLst>
          </p:cNvPr>
          <p:cNvSpPr txBox="1">
            <a:spLocks/>
          </p:cNvSpPr>
          <p:nvPr/>
        </p:nvSpPr>
        <p:spPr>
          <a:xfrm>
            <a:off x="1317431" y="1454933"/>
            <a:ext cx="9976191" cy="19696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r>
              <a:rPr kumimoji="0" lang="fr-FR" sz="2400"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rPr>
              <a:t>À la fin de la troisième année du secondaire (S3), </a:t>
            </a:r>
            <a:r>
              <a:rPr lang="fr-FR" sz="2400" kern="0">
                <a:solidFill>
                  <a:srgbClr val="555555">
                    <a:lumMod val="50000"/>
                  </a:srgbClr>
                </a:solidFill>
                <a:latin typeface="Calibri" panose="020F0502020204030204" pitchFamily="34" charset="0"/>
                <a:cs typeface="Calibri" panose="020F0502020204030204" pitchFamily="34" charset="0"/>
              </a:rPr>
              <a:t>l’élève </a:t>
            </a:r>
            <a:r>
              <a:rPr kumimoji="0" lang="fr-FR" sz="2400"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rPr>
              <a:t>passera une épreuve d’évaluation externe certificative, dans tous les domaines d’apprentissage, décernant le </a:t>
            </a:r>
            <a:r>
              <a:rPr kumimoji="0" lang="fr-FR" sz="2400" b="1"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rPr>
              <a:t>Certificat de l’enseignement secondaire inférieur (CESI).</a:t>
            </a: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400" b="1"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r>
              <a:rPr kumimoji="0" lang="fr-FR" sz="2400" b="1" i="0" u="none" strike="noStrike" kern="0" cap="none" spc="0" normalizeH="0" baseline="0" noProof="0">
                <a:ln>
                  <a:noFill/>
                </a:ln>
                <a:solidFill>
                  <a:schemeClr val="accent5">
                    <a:lumMod val="50000"/>
                  </a:schemeClr>
                </a:solidFill>
                <a:effectLst/>
                <a:uLnTx/>
                <a:uFillTx/>
                <a:latin typeface="Calibri" panose="020F0502020204030204" pitchFamily="34" charset="0"/>
                <a:ea typeface="Lato"/>
                <a:cs typeface="Calibri" panose="020F0502020204030204" pitchFamily="34" charset="0"/>
                <a:sym typeface="Lato"/>
              </a:rPr>
              <a:t>L’épreuve se passe à l’école et est commune à tous les élèves de fin de troisième secondaire en Wallonie et à Bruxelles.</a:t>
            </a:r>
            <a:endParaRPr kumimoji="0" lang="fr-FR" sz="2400" b="0" i="0" u="none" strike="noStrike" kern="0" cap="none" spc="0" normalizeH="0" baseline="0" noProof="0">
              <a:ln>
                <a:noFill/>
              </a:ln>
              <a:solidFill>
                <a:schemeClr val="accent5">
                  <a:lumMod val="50000"/>
                </a:scheme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a:p>
            <a:pPr marL="0" marR="0" lvl="0" indent="0" algn="just" defTabSz="1219170" rtl="0" eaLnBrk="1" fontAlgn="auto" latinLnBrk="0" hangingPunct="1">
              <a:lnSpc>
                <a:spcPct val="100000"/>
              </a:lnSpc>
              <a:spcBef>
                <a:spcPts val="0"/>
              </a:spcBef>
              <a:spcAft>
                <a:spcPts val="0"/>
              </a:spcAft>
              <a:buClr>
                <a:srgbClr val="555555"/>
              </a:buClr>
              <a:buSzPts val="1400"/>
              <a:buFont typeface="Lato"/>
              <a:buNone/>
              <a:tabLst/>
              <a:defRPr/>
            </a:pPr>
            <a:endParaRPr kumimoji="0" lang="fr-FR" sz="2133" b="0" i="0" u="none" strike="noStrike" kern="0" cap="none" spc="0" normalizeH="0" baseline="0" noProof="0">
              <a:ln>
                <a:noFill/>
              </a:ln>
              <a:solidFill>
                <a:srgbClr val="555555">
                  <a:lumMod val="50000"/>
                </a:srgbClr>
              </a:solidFill>
              <a:effectLst/>
              <a:uLnTx/>
              <a:uFillTx/>
              <a:latin typeface="Calibri" panose="020F0502020204030204" pitchFamily="34" charset="0"/>
              <a:ea typeface="Lato"/>
              <a:cs typeface="Calibri" panose="020F0502020204030204" pitchFamily="34" charset="0"/>
              <a:sym typeface="Lato"/>
            </a:endParaRPr>
          </a:p>
        </p:txBody>
      </p:sp>
      <p:pic>
        <p:nvPicPr>
          <p:cNvPr id="7" name="Image 6">
            <a:extLst>
              <a:ext uri="{FF2B5EF4-FFF2-40B4-BE49-F238E27FC236}">
                <a16:creationId xmlns:a16="http://schemas.microsoft.com/office/drawing/2014/main" id="{EE96776D-7E13-475A-955E-7557884F544A}"/>
              </a:ext>
            </a:extLst>
          </p:cNvPr>
          <p:cNvPicPr>
            <a:picLocks noChangeAspect="1"/>
          </p:cNvPicPr>
          <p:nvPr/>
        </p:nvPicPr>
        <p:blipFill rotWithShape="1">
          <a:blip r:embed="rId3"/>
          <a:srcRect l="24426" t="20741" r="36175" b="55932"/>
          <a:stretch/>
        </p:blipFill>
        <p:spPr>
          <a:xfrm>
            <a:off x="5032980" y="4130802"/>
            <a:ext cx="2545091" cy="2132466"/>
          </a:xfrm>
          <a:prstGeom prst="rect">
            <a:avLst/>
          </a:prstGeom>
        </p:spPr>
      </p:pic>
    </p:spTree>
    <p:extLst>
      <p:ext uri="{BB962C8B-B14F-4D97-AF65-F5344CB8AC3E}">
        <p14:creationId xmlns:p14="http://schemas.microsoft.com/office/powerpoint/2010/main" val="257458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BE302BAC-527A-022D-7B3E-295D5E410C92}"/>
            </a:ext>
          </a:extLst>
        </p:cNvPr>
        <p:cNvGrpSpPr/>
        <p:nvPr/>
      </p:nvGrpSpPr>
      <p:grpSpPr>
        <a:xfrm>
          <a:off x="0" y="0"/>
          <a:ext cx="0" cy="0"/>
          <a:chOff x="0" y="0"/>
          <a:chExt cx="0" cy="0"/>
        </a:xfrm>
      </p:grpSpPr>
      <p:sp>
        <p:nvSpPr>
          <p:cNvPr id="5" name="Google Shape;242;p14">
            <a:extLst>
              <a:ext uri="{FF2B5EF4-FFF2-40B4-BE49-F238E27FC236}">
                <a16:creationId xmlns:a16="http://schemas.microsoft.com/office/drawing/2014/main" id="{65BDB504-C6E4-5FD8-1E88-76A79EBC98C5}"/>
              </a:ext>
            </a:extLst>
          </p:cNvPr>
          <p:cNvSpPr/>
          <p:nvPr/>
        </p:nvSpPr>
        <p:spPr>
          <a:xfrm rot="1999492">
            <a:off x="4613455" y="-2572213"/>
            <a:ext cx="8071264" cy="509424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rgbClr val="49C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ZoneTexte 1">
            <a:extLst>
              <a:ext uri="{FF2B5EF4-FFF2-40B4-BE49-F238E27FC236}">
                <a16:creationId xmlns:a16="http://schemas.microsoft.com/office/drawing/2014/main" id="{75474730-A418-2495-D73F-1E47998680F1}"/>
              </a:ext>
            </a:extLst>
          </p:cNvPr>
          <p:cNvSpPr txBox="1"/>
          <p:nvPr/>
        </p:nvSpPr>
        <p:spPr>
          <a:xfrm>
            <a:off x="1565127" y="2417479"/>
            <a:ext cx="9542804"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I</a:t>
            </a:r>
            <a:r>
              <a:rPr lang="fr-FR" sz="5333" b="1" kern="0">
                <a:solidFill>
                  <a:srgbClr val="555555">
                    <a:lumMod val="50000"/>
                  </a:srgbClr>
                </a:solidFill>
                <a:latin typeface="Calibri" panose="020F0502020204030204" pitchFamily="34" charset="0"/>
                <a:cs typeface="Calibri" panose="020F0502020204030204" pitchFamily="34" charset="0"/>
                <a:sym typeface="Arial"/>
              </a:rPr>
              <a:t>II</a:t>
            </a: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 </a:t>
            </a:r>
            <a:r>
              <a:rPr lang="fr-FR" sz="5333" b="1" kern="0">
                <a:solidFill>
                  <a:srgbClr val="555555">
                    <a:lumMod val="50000"/>
                  </a:srgbClr>
                </a:solidFill>
                <a:latin typeface="Calibri" panose="020F0502020204030204" pitchFamily="34" charset="0"/>
                <a:cs typeface="Calibri" panose="020F0502020204030204" pitchFamily="34" charset="0"/>
                <a:sym typeface="Arial"/>
              </a:rPr>
              <a:t>Pour notre réseau, l’esprit tronc commun</a:t>
            </a:r>
            <a:r>
              <a:rPr kumimoji="0" lang="fr-FR" sz="5333" b="1" i="0" u="none" strike="noStrike" kern="0" cap="none" spc="0" normalizeH="0" baseline="0" noProof="0">
                <a:ln>
                  <a:noFill/>
                </a:ln>
                <a:solidFill>
                  <a:srgbClr val="555555">
                    <a:lumMod val="50000"/>
                  </a:srgbClr>
                </a:solidFill>
                <a:effectLst/>
                <a:uLnTx/>
                <a:uFillTx/>
                <a:latin typeface="Calibri" panose="020F0502020204030204" pitchFamily="34" charset="0"/>
                <a:ea typeface="+mn-ea"/>
                <a:cs typeface="Calibri" panose="020F0502020204030204" pitchFamily="34" charset="0"/>
                <a:sym typeface="Arial"/>
              </a:rPr>
              <a:t> </a:t>
            </a:r>
          </a:p>
        </p:txBody>
      </p:sp>
      <p:pic>
        <p:nvPicPr>
          <p:cNvPr id="10" name="Image 9">
            <a:extLst>
              <a:ext uri="{FF2B5EF4-FFF2-40B4-BE49-F238E27FC236}">
                <a16:creationId xmlns:a16="http://schemas.microsoft.com/office/drawing/2014/main" id="{C11CE7D3-860B-3B10-7814-42B91C3A3352}"/>
              </a:ext>
            </a:extLst>
          </p:cNvPr>
          <p:cNvPicPr>
            <a:picLocks noChangeAspect="1"/>
          </p:cNvPicPr>
          <p:nvPr/>
        </p:nvPicPr>
        <p:blipFill>
          <a:blip r:embed="rId3"/>
          <a:stretch>
            <a:fillRect/>
          </a:stretch>
        </p:blipFill>
        <p:spPr>
          <a:xfrm>
            <a:off x="294149" y="4721661"/>
            <a:ext cx="3583536" cy="1962912"/>
          </a:xfrm>
          <a:prstGeom prst="rect">
            <a:avLst/>
          </a:prstGeom>
        </p:spPr>
      </p:pic>
      <p:sp>
        <p:nvSpPr>
          <p:cNvPr id="6" name="ZoneTexte 5">
            <a:extLst>
              <a:ext uri="{FF2B5EF4-FFF2-40B4-BE49-F238E27FC236}">
                <a16:creationId xmlns:a16="http://schemas.microsoft.com/office/drawing/2014/main" id="{653DB50B-55B1-1D04-1713-E8A0599C00B4}"/>
              </a:ext>
            </a:extLst>
          </p:cNvPr>
          <p:cNvSpPr txBox="1"/>
          <p:nvPr/>
        </p:nvSpPr>
        <p:spPr>
          <a:xfrm>
            <a:off x="4649492" y="4591987"/>
            <a:ext cx="5637289" cy="2062103"/>
          </a:xfrm>
          <a:prstGeom prst="rect">
            <a:avLst/>
          </a:prstGeom>
          <a:solidFill>
            <a:srgbClr val="FFC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kern="0" noProof="0">
                <a:solidFill>
                  <a:srgbClr val="FFFFFF"/>
                </a:solidFill>
                <a:latin typeface="Calibri" panose="020F0502020204030204" pitchFamily="34" charset="0"/>
                <a:cs typeface="Calibri" panose="020F0502020204030204" pitchFamily="34" charset="0"/>
                <a:sym typeface="Arial"/>
              </a:rPr>
              <a:t>Quels sont les éléments fondamentaux pour que cette réforme améliore notre système éducatif ?</a:t>
            </a:r>
            <a:endParaRPr kumimoji="0" lang="fr-FR"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1107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547789E4-FE56-702D-629E-9639DB5E67F8}"/>
            </a:ext>
          </a:extLst>
        </p:cNvPr>
        <p:cNvGrpSpPr/>
        <p:nvPr/>
      </p:nvGrpSpPr>
      <p:grpSpPr>
        <a:xfrm>
          <a:off x="0" y="0"/>
          <a:ext cx="0" cy="0"/>
          <a:chOff x="0" y="0"/>
          <a:chExt cx="0" cy="0"/>
        </a:xfrm>
      </p:grpSpPr>
      <p:pic>
        <p:nvPicPr>
          <p:cNvPr id="4" name="Graphique 3" descr="Mille avec un remplissage uni">
            <a:extLst>
              <a:ext uri="{FF2B5EF4-FFF2-40B4-BE49-F238E27FC236}">
                <a16:creationId xmlns:a16="http://schemas.microsoft.com/office/drawing/2014/main" id="{2BE96103-D1C9-B9AB-0279-2923D59802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3949" y="82806"/>
            <a:ext cx="1050426" cy="1050426"/>
          </a:xfrm>
          <a:prstGeom prst="rect">
            <a:avLst/>
          </a:prstGeom>
        </p:spPr>
      </p:pic>
      <p:sp>
        <p:nvSpPr>
          <p:cNvPr id="6" name="Titre 1">
            <a:extLst>
              <a:ext uri="{FF2B5EF4-FFF2-40B4-BE49-F238E27FC236}">
                <a16:creationId xmlns:a16="http://schemas.microsoft.com/office/drawing/2014/main" id="{CB5950BA-F5AC-6C5A-62B1-B6691245DA15}"/>
              </a:ext>
            </a:extLst>
          </p:cNvPr>
          <p:cNvSpPr txBox="1">
            <a:spLocks/>
          </p:cNvSpPr>
          <p:nvPr/>
        </p:nvSpPr>
        <p:spPr>
          <a:xfrm>
            <a:off x="1984705" y="269128"/>
            <a:ext cx="9038374" cy="9575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BE" sz="3200" b="1" i="0" u="none" strike="noStrike" kern="0" cap="none" spc="0" normalizeH="0" baseline="0" noProof="0">
                <a:ln>
                  <a:noFill/>
                </a:ln>
                <a:solidFill>
                  <a:schemeClr val="accent5">
                    <a:lumMod val="50000"/>
                  </a:schemeClr>
                </a:solidFill>
                <a:effectLst/>
                <a:uLnTx/>
                <a:uFillTx/>
                <a:latin typeface="Candara" panose="020E0502030303020204" pitchFamily="34" charset="0"/>
                <a:cs typeface="Calibri" panose="020F0502020204030204" pitchFamily="34" charset="0"/>
                <a:sym typeface="Arial"/>
              </a:rPr>
              <a:t>L’objectif général du tronc commun</a:t>
            </a:r>
          </a:p>
        </p:txBody>
      </p:sp>
      <p:sp>
        <p:nvSpPr>
          <p:cNvPr id="7" name="ZoneTexte 6">
            <a:extLst>
              <a:ext uri="{FF2B5EF4-FFF2-40B4-BE49-F238E27FC236}">
                <a16:creationId xmlns:a16="http://schemas.microsoft.com/office/drawing/2014/main" id="{A45A7C0E-F7FC-0424-1955-3217CF5D8CDE}"/>
              </a:ext>
            </a:extLst>
          </p:cNvPr>
          <p:cNvSpPr txBox="1"/>
          <p:nvPr/>
        </p:nvSpPr>
        <p:spPr>
          <a:xfrm>
            <a:off x="1667832" y="1133232"/>
            <a:ext cx="10169711" cy="1508105"/>
          </a:xfrm>
          <a:prstGeom prst="rect">
            <a:avLst/>
          </a:prstGeom>
          <a:noFill/>
        </p:spPr>
        <p:txBody>
          <a:bodyPr wrap="square" rtlCol="0">
            <a:spAutoFit/>
          </a:bodyPr>
          <a:lstStyle/>
          <a:p>
            <a:r>
              <a:rPr lang="fr-FR" sz="2800">
                <a:solidFill>
                  <a:srgbClr val="00B050"/>
                </a:solidFill>
                <a:latin typeface="Calibri" panose="020F0502020204030204" pitchFamily="34" charset="0"/>
                <a:ea typeface="Calibri" panose="020F0502020204030204" pitchFamily="34" charset="0"/>
                <a:cs typeface="Calibri" panose="020F0502020204030204" pitchFamily="34" charset="0"/>
              </a:rPr>
              <a:t>Pour le SeGEC : garder l’esprit initial d’un projet cohérent, </a:t>
            </a:r>
          </a:p>
          <a:p>
            <a:r>
              <a:rPr lang="fr-FR" sz="2800">
                <a:solidFill>
                  <a:srgbClr val="00B050"/>
                </a:solidFill>
                <a:latin typeface="Calibri" panose="020F0502020204030204" pitchFamily="34" charset="0"/>
                <a:ea typeface="Calibri" panose="020F0502020204030204" pitchFamily="34" charset="0"/>
                <a:cs typeface="Calibri" panose="020F0502020204030204" pitchFamily="34" charset="0"/>
              </a:rPr>
              <a:t>construit en concertation depuis 2017</a:t>
            </a:r>
          </a:p>
          <a:p>
            <a:endParaRPr lang="fr-FR"/>
          </a:p>
          <a:p>
            <a:endParaRPr lang="fr-FR"/>
          </a:p>
        </p:txBody>
      </p:sp>
      <p:sp>
        <p:nvSpPr>
          <p:cNvPr id="9" name="ZoneTexte 8">
            <a:extLst>
              <a:ext uri="{FF2B5EF4-FFF2-40B4-BE49-F238E27FC236}">
                <a16:creationId xmlns:a16="http://schemas.microsoft.com/office/drawing/2014/main" id="{9AF67286-A62E-113E-6E31-BC2A5679371A}"/>
              </a:ext>
            </a:extLst>
          </p:cNvPr>
          <p:cNvSpPr txBox="1"/>
          <p:nvPr/>
        </p:nvSpPr>
        <p:spPr>
          <a:xfrm>
            <a:off x="1808876" y="2305112"/>
            <a:ext cx="9390032" cy="240065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defTabSz="1219170">
              <a:buClr>
                <a:srgbClr val="000000"/>
              </a:buClr>
              <a:defRPr/>
            </a:pPr>
            <a:r>
              <a:rPr lang="fr-FR" sz="2400" kern="0">
                <a:solidFill>
                  <a:srgbClr val="00B050"/>
                </a:solidFill>
                <a:latin typeface="Calibri" panose="020F0502020204030204" pitchFamily="34" charset="0"/>
                <a:cs typeface="Calibri" panose="020F0502020204030204" pitchFamily="34" charset="0"/>
                <a:sym typeface="Arial"/>
              </a:rPr>
              <a:t>Notre défi : intégrer l’évolution du projet et donner sens à ce cadre </a:t>
            </a:r>
            <a:endParaRPr lang="fr-FR" sz="2400" kern="0">
              <a:latin typeface="Calibri" panose="020F0502020204030204" pitchFamily="34" charset="0"/>
              <a:cs typeface="Calibri" panose="020F0502020204030204" pitchFamily="34" charset="0"/>
              <a:sym typeface="Arial"/>
            </a:endParaRPr>
          </a:p>
          <a:p>
            <a:pPr marL="342900" lvl="0" indent="-342900" defTabSz="1219170">
              <a:lnSpc>
                <a:spcPct val="150000"/>
              </a:lnSpc>
              <a:buClr>
                <a:srgbClr val="000000"/>
              </a:buClr>
              <a:buFont typeface="Wingdings" panose="05000000000000000000" pitchFamily="2" charset="2"/>
              <a:buChar char="ü"/>
              <a:defRPr/>
            </a:pPr>
            <a:r>
              <a:rPr lang="fr-FR" sz="2400" kern="0">
                <a:solidFill>
                  <a:srgbClr val="555555">
                    <a:lumMod val="50000"/>
                  </a:srgbClr>
                </a:solidFill>
                <a:latin typeface="Calibri" panose="020F0502020204030204" pitchFamily="34" charset="0"/>
                <a:cs typeface="Calibri" panose="020F0502020204030204" pitchFamily="34" charset="0"/>
                <a:sym typeface="Arial"/>
              </a:rPr>
              <a:t>Au profit de jeunes qui développent </a:t>
            </a:r>
            <a:r>
              <a:rPr lang="fr-FR" sz="2400" u="sng" kern="0">
                <a:solidFill>
                  <a:srgbClr val="555555">
                    <a:lumMod val="50000"/>
                  </a:srgbClr>
                </a:solidFill>
                <a:latin typeface="Calibri" panose="020F0502020204030204" pitchFamily="34" charset="0"/>
                <a:cs typeface="Calibri" panose="020F0502020204030204" pitchFamily="34" charset="0"/>
                <a:sym typeface="Arial"/>
              </a:rPr>
              <a:t>tout leur potentiel </a:t>
            </a:r>
            <a:r>
              <a:rPr lang="fr-FR" sz="2400" kern="0">
                <a:solidFill>
                  <a:srgbClr val="555555">
                    <a:lumMod val="50000"/>
                  </a:srgbClr>
                </a:solidFill>
                <a:latin typeface="Calibri" panose="020F0502020204030204" pitchFamily="34" charset="0"/>
                <a:cs typeface="Calibri" panose="020F0502020204030204" pitchFamily="34" charset="0"/>
                <a:sym typeface="Arial"/>
              </a:rPr>
              <a:t>et qui construisent leur projet</a:t>
            </a:r>
          </a:p>
          <a:p>
            <a:pPr marL="342900" lvl="0" indent="-342900" defTabSz="1219170">
              <a:lnSpc>
                <a:spcPct val="150000"/>
              </a:lnSpc>
              <a:buClr>
                <a:srgbClr val="000000"/>
              </a:buClr>
              <a:buFont typeface="Wingdings" panose="05000000000000000000" pitchFamily="2" charset="2"/>
              <a:buChar char="ü"/>
              <a:defRPr/>
            </a:pPr>
            <a:r>
              <a:rPr lang="fr-FR" sz="2400" kern="0">
                <a:solidFill>
                  <a:srgbClr val="555555">
                    <a:lumMod val="50000"/>
                  </a:srgbClr>
                </a:solidFill>
                <a:latin typeface="Calibri" panose="020F0502020204030204" pitchFamily="34" charset="0"/>
                <a:cs typeface="Calibri" panose="020F0502020204030204" pitchFamily="34" charset="0"/>
                <a:sym typeface="Arial"/>
              </a:rPr>
              <a:t>Grâce à la collaboration de toute l’équipe et aux </a:t>
            </a:r>
            <a:r>
              <a:rPr lang="fr-FR" sz="2400" u="sng" kern="0">
                <a:solidFill>
                  <a:srgbClr val="555555">
                    <a:lumMod val="50000"/>
                  </a:srgbClr>
                </a:solidFill>
                <a:latin typeface="Calibri" panose="020F0502020204030204" pitchFamily="34" charset="0"/>
                <a:cs typeface="Calibri" panose="020F0502020204030204" pitchFamily="34" charset="0"/>
                <a:sym typeface="Arial"/>
              </a:rPr>
              <a:t>regards de chacun</a:t>
            </a:r>
            <a:endParaRPr lang="fr-FR" sz="2400" u="sng" kern="0">
              <a:solidFill>
                <a:srgbClr val="00B050"/>
              </a:solidFill>
              <a:latin typeface="Calibri" panose="020F0502020204030204" pitchFamily="34" charset="0"/>
              <a:cs typeface="Calibri" panose="020F0502020204030204" pitchFamily="34" charset="0"/>
              <a:sym typeface="Arial"/>
            </a:endParaRPr>
          </a:p>
          <a:p>
            <a:endParaRPr lang="fr-FR"/>
          </a:p>
        </p:txBody>
      </p:sp>
      <p:pic>
        <p:nvPicPr>
          <p:cNvPr id="2" name="Image 1" descr="Une image contenant Graphique, Police, capture d’écran, graphisme&#10;&#10;Description générée automatiquement">
            <a:extLst>
              <a:ext uri="{FF2B5EF4-FFF2-40B4-BE49-F238E27FC236}">
                <a16:creationId xmlns:a16="http://schemas.microsoft.com/office/drawing/2014/main" id="{F84FF030-0896-E838-E169-F85CF7F04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070" y="4942347"/>
            <a:ext cx="3847859" cy="1646525"/>
          </a:xfrm>
          <a:prstGeom prst="rect">
            <a:avLst/>
          </a:prstGeom>
        </p:spPr>
      </p:pic>
      <p:pic>
        <p:nvPicPr>
          <p:cNvPr id="3" name="Image 2" descr="Une image contenant habits, Visage humain, texte, personne&#10;&#10;Description générée automatiquement">
            <a:extLst>
              <a:ext uri="{FF2B5EF4-FFF2-40B4-BE49-F238E27FC236}">
                <a16:creationId xmlns:a16="http://schemas.microsoft.com/office/drawing/2014/main" id="{BCE199DF-239A-5669-EB92-9DCDFB96E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55" y="2319154"/>
            <a:ext cx="1668699" cy="2372571"/>
          </a:xfrm>
          <a:prstGeom prst="rect">
            <a:avLst/>
          </a:prstGeom>
        </p:spPr>
      </p:pic>
    </p:spTree>
    <p:extLst>
      <p:ext uri="{BB962C8B-B14F-4D97-AF65-F5344CB8AC3E}">
        <p14:creationId xmlns:p14="http://schemas.microsoft.com/office/powerpoint/2010/main" val="2692105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B5E0-62DA-3B13-5CE0-83F828FDE7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01F33D-B73D-EB10-6AF3-0F8880428DFC}"/>
              </a:ext>
            </a:extLst>
          </p:cNvPr>
          <p:cNvSpPr>
            <a:spLocks noGrp="1"/>
          </p:cNvSpPr>
          <p:nvPr>
            <p:ph type="title" idx="4294967295"/>
          </p:nvPr>
        </p:nvSpPr>
        <p:spPr>
          <a:xfrm>
            <a:off x="949325" y="37439"/>
            <a:ext cx="10293350" cy="763588"/>
          </a:xfrm>
        </p:spPr>
        <p:txBody>
          <a:bodyPr/>
          <a:lstStyle/>
          <a:p>
            <a:r>
              <a:rPr lang="fr-FR" sz="3200" b="1">
                <a:solidFill>
                  <a:schemeClr val="accent5">
                    <a:lumMod val="50000"/>
                  </a:schemeClr>
                </a:solidFill>
                <a:latin typeface="Calibri" panose="020F0502020204030204" pitchFamily="34" charset="0"/>
                <a:cs typeface="Calibri" panose="020F0502020204030204" pitchFamily="34" charset="0"/>
              </a:rPr>
              <a:t>Donner du sens et de la force </a:t>
            </a:r>
            <a:br>
              <a:rPr lang="fr-FR" sz="3200" b="1">
                <a:solidFill>
                  <a:schemeClr val="accent5">
                    <a:lumMod val="50000"/>
                  </a:schemeClr>
                </a:solidFill>
                <a:latin typeface="Calibri" panose="020F0502020204030204" pitchFamily="34" charset="0"/>
                <a:cs typeface="Calibri" panose="020F0502020204030204" pitchFamily="34" charset="0"/>
              </a:rPr>
            </a:br>
            <a:r>
              <a:rPr lang="fr-FR" sz="3200" b="1">
                <a:solidFill>
                  <a:schemeClr val="accent5">
                    <a:lumMod val="50000"/>
                  </a:schemeClr>
                </a:solidFill>
                <a:latin typeface="Calibri" panose="020F0502020204030204" pitchFamily="34" charset="0"/>
                <a:cs typeface="Calibri" panose="020F0502020204030204" pitchFamily="34" charset="0"/>
              </a:rPr>
              <a:t>à ce nouveau cadre d’enseignement</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75A24FE6-5B13-CBC4-5988-31FF0191AEEF}"/>
              </a:ext>
            </a:extLst>
          </p:cNvPr>
          <p:cNvSpPr>
            <a:spLocks noGrp="1"/>
          </p:cNvSpPr>
          <p:nvPr>
            <p:ph idx="4294967295"/>
          </p:nvPr>
        </p:nvSpPr>
        <p:spPr>
          <a:xfrm>
            <a:off x="1543987" y="1347978"/>
            <a:ext cx="9878518" cy="1424823"/>
          </a:xfrm>
        </p:spPr>
        <p:txBody>
          <a:bodyPr>
            <a:noAutofit/>
          </a:bodyPr>
          <a:lstStyle/>
          <a:p>
            <a:pPr marL="139700" indent="0">
              <a:spcAft>
                <a:spcPts val="1200"/>
              </a:spcAft>
              <a:buNone/>
            </a:pPr>
            <a:r>
              <a:rPr lang="fr-FR" sz="2800">
                <a:latin typeface="Calibri" panose="020F0502020204030204" pitchFamily="34" charset="0"/>
                <a:cs typeface="Calibri" panose="020F0502020204030204" pitchFamily="34" charset="0"/>
              </a:rPr>
              <a:t>1. Utiliser au mieux les moyens de </a:t>
            </a:r>
            <a:r>
              <a:rPr lang="fr-FR" sz="2800">
                <a:solidFill>
                  <a:srgbClr val="00B050"/>
                </a:solidFill>
                <a:latin typeface="Calibri" panose="020F0502020204030204" pitchFamily="34" charset="0"/>
                <a:cs typeface="Calibri" panose="020F0502020204030204" pitchFamily="34" charset="0"/>
              </a:rPr>
              <a:t>l’accompagnement personnalisé</a:t>
            </a:r>
            <a:r>
              <a:rPr lang="fr-FR" sz="2800">
                <a:latin typeface="Calibri" panose="020F0502020204030204" pitchFamily="34" charset="0"/>
                <a:cs typeface="Calibri" panose="020F0502020204030204" pitchFamily="34" charset="0"/>
              </a:rPr>
              <a:t> (tous) et de </a:t>
            </a:r>
            <a:r>
              <a:rPr lang="fr-FR" sz="2800">
                <a:solidFill>
                  <a:srgbClr val="00B050"/>
                </a:solidFill>
                <a:latin typeface="Calibri" panose="020F0502020204030204" pitchFamily="34" charset="0"/>
                <a:cs typeface="Calibri" panose="020F0502020204030204" pitchFamily="34" charset="0"/>
              </a:rPr>
              <a:t>l’accompagnement renforcé </a:t>
            </a:r>
            <a:r>
              <a:rPr lang="fr-FR" sz="2800">
                <a:latin typeface="Calibri" panose="020F0502020204030204" pitchFamily="34" charset="0"/>
                <a:cs typeface="Calibri" panose="020F0502020204030204" pitchFamily="34" charset="0"/>
              </a:rPr>
              <a:t>(élèves sans CEB) pour relever le défi de la réussite</a:t>
            </a:r>
          </a:p>
        </p:txBody>
      </p:sp>
      <p:sp>
        <p:nvSpPr>
          <p:cNvPr id="4" name="ZoneTexte 3">
            <a:extLst>
              <a:ext uri="{FF2B5EF4-FFF2-40B4-BE49-F238E27FC236}">
                <a16:creationId xmlns:a16="http://schemas.microsoft.com/office/drawing/2014/main" id="{18740655-BF6C-D4F6-6423-CE3CBDE71244}"/>
              </a:ext>
            </a:extLst>
          </p:cNvPr>
          <p:cNvSpPr txBox="1"/>
          <p:nvPr/>
        </p:nvSpPr>
        <p:spPr>
          <a:xfrm>
            <a:off x="1543987" y="3833893"/>
            <a:ext cx="10043410" cy="1384995"/>
          </a:xfrm>
          <a:prstGeom prst="rect">
            <a:avLst/>
          </a:prstGeom>
          <a:noFill/>
        </p:spPr>
        <p:txBody>
          <a:bodyPr wrap="square" rtlCol="0">
            <a:spAutoFit/>
          </a:bodyPr>
          <a:lstStyle/>
          <a:p>
            <a:pPr marL="139700" indent="0">
              <a:spcAft>
                <a:spcPts val="1200"/>
              </a:spcAft>
              <a:buNone/>
            </a:pPr>
            <a:r>
              <a:rPr lang="fr-FR" sz="2800">
                <a:latin typeface="Calibri" panose="020F0502020204030204" pitchFamily="34" charset="0"/>
                <a:cs typeface="Calibri" panose="020F0502020204030204" pitchFamily="34" charset="0"/>
              </a:rPr>
              <a:t>3. Mettre au point un parcours </a:t>
            </a:r>
            <a:r>
              <a:rPr lang="fr-FR" sz="2800">
                <a:solidFill>
                  <a:srgbClr val="00B050"/>
                </a:solidFill>
                <a:latin typeface="Calibri" panose="020F0502020204030204" pitchFamily="34" charset="0"/>
                <a:cs typeface="Calibri" panose="020F0502020204030204" pitchFamily="34" charset="0"/>
              </a:rPr>
              <a:t>d’éducation aux choix et d’activités </a:t>
            </a:r>
            <a:r>
              <a:rPr lang="fr-FR" sz="2800" err="1">
                <a:solidFill>
                  <a:srgbClr val="00B050"/>
                </a:solidFill>
                <a:latin typeface="Calibri" panose="020F0502020204030204" pitchFamily="34" charset="0"/>
                <a:cs typeface="Calibri" panose="020F0502020204030204" pitchFamily="34" charset="0"/>
              </a:rPr>
              <a:t>orientantes</a:t>
            </a:r>
            <a:r>
              <a:rPr lang="fr-FR" sz="2800">
                <a:solidFill>
                  <a:srgbClr val="00B050"/>
                </a:solidFill>
                <a:latin typeface="Calibri" panose="020F0502020204030204" pitchFamily="34" charset="0"/>
                <a:cs typeface="Calibri" panose="020F0502020204030204" pitchFamily="34" charset="0"/>
              </a:rPr>
              <a:t> </a:t>
            </a:r>
            <a:r>
              <a:rPr lang="fr-FR" sz="2800">
                <a:latin typeface="Calibri" panose="020F0502020204030204" pitchFamily="34" charset="0"/>
                <a:cs typeface="Calibri" panose="020F0502020204030204" pitchFamily="34" charset="0"/>
              </a:rPr>
              <a:t>organisable et pertinent pour nos élèves de 12 à 15 ans</a:t>
            </a:r>
            <a:endParaRPr lang="fr-FR" sz="2800">
              <a:solidFill>
                <a:srgbClr val="00B050"/>
              </a:solidFill>
              <a:latin typeface="Calibri" panose="020F0502020204030204" pitchFamily="34" charset="0"/>
              <a:cs typeface="Calibri" panose="020F0502020204030204" pitchFamily="34" charset="0"/>
            </a:endParaRPr>
          </a:p>
          <a:p>
            <a:endParaRPr lang="fr-FR"/>
          </a:p>
        </p:txBody>
      </p:sp>
      <p:sp>
        <p:nvSpPr>
          <p:cNvPr id="5" name="ZoneTexte 4">
            <a:extLst>
              <a:ext uri="{FF2B5EF4-FFF2-40B4-BE49-F238E27FC236}">
                <a16:creationId xmlns:a16="http://schemas.microsoft.com/office/drawing/2014/main" id="{C872EDA8-F8A2-12F0-D232-B3A5576F07E2}"/>
              </a:ext>
            </a:extLst>
          </p:cNvPr>
          <p:cNvSpPr txBox="1"/>
          <p:nvPr/>
        </p:nvSpPr>
        <p:spPr>
          <a:xfrm>
            <a:off x="1543987" y="3010822"/>
            <a:ext cx="9878518" cy="954107"/>
          </a:xfrm>
          <a:prstGeom prst="rect">
            <a:avLst/>
          </a:prstGeom>
          <a:noFill/>
        </p:spPr>
        <p:txBody>
          <a:bodyPr wrap="square" rtlCol="0">
            <a:spAutoFit/>
          </a:bodyPr>
          <a:lstStyle/>
          <a:p>
            <a:pPr marL="139700" indent="0">
              <a:spcAft>
                <a:spcPts val="1200"/>
              </a:spcAft>
              <a:buNone/>
            </a:pPr>
            <a:r>
              <a:rPr lang="fr-FR" sz="2800">
                <a:latin typeface="Calibri" panose="020F0502020204030204" pitchFamily="34" charset="0"/>
                <a:cs typeface="Calibri" panose="020F0502020204030204" pitchFamily="34" charset="0"/>
              </a:rPr>
              <a:t>2. Utiliser le </a:t>
            </a:r>
            <a:r>
              <a:rPr lang="fr-FR" sz="2800" err="1">
                <a:solidFill>
                  <a:srgbClr val="00B050"/>
                </a:solidFill>
                <a:latin typeface="Calibri" panose="020F0502020204030204" pitchFamily="34" charset="0"/>
                <a:cs typeface="Calibri" panose="020F0502020204030204" pitchFamily="34" charset="0"/>
              </a:rPr>
              <a:t>DAccE</a:t>
            </a:r>
            <a:r>
              <a:rPr lang="fr-FR" sz="2800">
                <a:solidFill>
                  <a:srgbClr val="00B050"/>
                </a:solidFill>
                <a:latin typeface="Calibri" panose="020F0502020204030204" pitchFamily="34" charset="0"/>
                <a:cs typeface="Calibri" panose="020F0502020204030204" pitchFamily="34" charset="0"/>
              </a:rPr>
              <a:t> </a:t>
            </a:r>
            <a:r>
              <a:rPr lang="fr-FR" sz="2800">
                <a:latin typeface="Calibri" panose="020F0502020204030204" pitchFamily="34" charset="0"/>
                <a:cs typeface="Calibri" panose="020F0502020204030204" pitchFamily="34" charset="0"/>
              </a:rPr>
              <a:t>pour ce qu’il est : </a:t>
            </a:r>
            <a:r>
              <a:rPr lang="fr-FR" sz="2800" u="sng">
                <a:latin typeface="Calibri" panose="020F0502020204030204" pitchFamily="34" charset="0"/>
                <a:cs typeface="Calibri" panose="020F0502020204030204" pitchFamily="34" charset="0"/>
              </a:rPr>
              <a:t>un support </a:t>
            </a:r>
            <a:r>
              <a:rPr lang="fr-FR" sz="2800">
                <a:latin typeface="Calibri" panose="020F0502020204030204" pitchFamily="34" charset="0"/>
                <a:cs typeface="Calibri" panose="020F0502020204030204" pitchFamily="34" charset="0"/>
              </a:rPr>
              <a:t>et pas un but</a:t>
            </a:r>
          </a:p>
          <a:p>
            <a:endParaRPr lang="fr-FR"/>
          </a:p>
        </p:txBody>
      </p:sp>
      <p:sp>
        <p:nvSpPr>
          <p:cNvPr id="6" name="ZoneTexte 5">
            <a:extLst>
              <a:ext uri="{FF2B5EF4-FFF2-40B4-BE49-F238E27FC236}">
                <a16:creationId xmlns:a16="http://schemas.microsoft.com/office/drawing/2014/main" id="{3AC01CFE-3DD4-3DD1-B833-570B4C008F64}"/>
              </a:ext>
            </a:extLst>
          </p:cNvPr>
          <p:cNvSpPr txBox="1"/>
          <p:nvPr/>
        </p:nvSpPr>
        <p:spPr>
          <a:xfrm>
            <a:off x="1761344" y="5060535"/>
            <a:ext cx="9443804" cy="1231106"/>
          </a:xfrm>
          <a:prstGeom prst="rect">
            <a:avLst/>
          </a:prstGeom>
          <a:noFill/>
        </p:spPr>
        <p:txBody>
          <a:bodyPr wrap="square" rtlCol="0">
            <a:spAutoFit/>
          </a:bodyPr>
          <a:lstStyle/>
          <a:p>
            <a:r>
              <a:rPr lang="fr-FR" sz="2800">
                <a:latin typeface="Calibri" panose="020F0502020204030204" pitchFamily="34" charset="0"/>
                <a:cs typeface="Calibri" panose="020F0502020204030204" pitchFamily="34" charset="0"/>
              </a:rPr>
              <a:t>4. Renforcer nos </a:t>
            </a:r>
            <a:r>
              <a:rPr lang="fr-FR" sz="2800">
                <a:solidFill>
                  <a:srgbClr val="00B050"/>
                </a:solidFill>
                <a:latin typeface="Calibri" panose="020F0502020204030204" pitchFamily="34" charset="0"/>
                <a:cs typeface="Calibri" panose="020F0502020204030204" pitchFamily="34" charset="0"/>
              </a:rPr>
              <a:t>collaborations</a:t>
            </a:r>
            <a:r>
              <a:rPr lang="fr-FR" sz="2800">
                <a:latin typeface="Calibri" panose="020F0502020204030204" pitchFamily="34" charset="0"/>
                <a:cs typeface="Calibri" panose="020F0502020204030204" pitchFamily="34" charset="0"/>
              </a:rPr>
              <a:t> au service de l’élève, dans une </a:t>
            </a:r>
            <a:r>
              <a:rPr lang="fr-FR" sz="2800">
                <a:solidFill>
                  <a:srgbClr val="00B050"/>
                </a:solidFill>
                <a:latin typeface="Calibri" panose="020F0502020204030204" pitchFamily="34" charset="0"/>
                <a:cs typeface="Calibri" panose="020F0502020204030204" pitchFamily="34" charset="0"/>
              </a:rPr>
              <a:t>approche évolutive </a:t>
            </a:r>
            <a:r>
              <a:rPr lang="fr-FR" sz="2800">
                <a:latin typeface="Calibri" panose="020F0502020204030204" pitchFamily="34" charset="0"/>
                <a:cs typeface="Calibri" panose="020F0502020204030204" pitchFamily="34" charset="0"/>
              </a:rPr>
              <a:t>de ses besoins : un des </a:t>
            </a:r>
            <a:r>
              <a:rPr lang="fr-FR" sz="2800">
                <a:solidFill>
                  <a:schemeClr val="accent5">
                    <a:lumMod val="50000"/>
                  </a:schemeClr>
                </a:solidFill>
                <a:latin typeface="Calibri" panose="020F0502020204030204" pitchFamily="34" charset="0"/>
                <a:cs typeface="Calibri" panose="020F0502020204030204" pitchFamily="34" charset="0"/>
              </a:rPr>
              <a:t>fondamentaux </a:t>
            </a:r>
            <a:r>
              <a:rPr lang="fr-FR" sz="2800">
                <a:latin typeface="Calibri" panose="020F0502020204030204" pitchFamily="34" charset="0"/>
                <a:cs typeface="Calibri" panose="020F0502020204030204" pitchFamily="34" charset="0"/>
              </a:rPr>
              <a:t>du TC</a:t>
            </a:r>
          </a:p>
          <a:p>
            <a:endParaRPr lang="fr-FR"/>
          </a:p>
        </p:txBody>
      </p:sp>
      <p:pic>
        <p:nvPicPr>
          <p:cNvPr id="8" name="Graphique 7" descr="Deux hommes contour">
            <a:extLst>
              <a:ext uri="{FF2B5EF4-FFF2-40B4-BE49-F238E27FC236}">
                <a16:creationId xmlns:a16="http://schemas.microsoft.com/office/drawing/2014/main" id="{D40C7980-03B1-74D0-AE50-2EECE80E82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2125" y="1566472"/>
            <a:ext cx="914400" cy="914400"/>
          </a:xfrm>
          <a:prstGeom prst="rect">
            <a:avLst/>
          </a:prstGeom>
        </p:spPr>
      </p:pic>
      <p:pic>
        <p:nvPicPr>
          <p:cNvPr id="10" name="Graphique 9" descr="Route contour">
            <a:extLst>
              <a:ext uri="{FF2B5EF4-FFF2-40B4-BE49-F238E27FC236}">
                <a16:creationId xmlns:a16="http://schemas.microsoft.com/office/drawing/2014/main" id="{E482A071-A45F-0B8F-8C2B-29B1F243A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066" y="3919929"/>
            <a:ext cx="914400" cy="914400"/>
          </a:xfrm>
          <a:prstGeom prst="rect">
            <a:avLst/>
          </a:prstGeom>
        </p:spPr>
      </p:pic>
      <p:pic>
        <p:nvPicPr>
          <p:cNvPr id="12" name="Graphique 11" descr="Informatique hébergé contour">
            <a:extLst>
              <a:ext uri="{FF2B5EF4-FFF2-40B4-BE49-F238E27FC236}">
                <a16:creationId xmlns:a16="http://schemas.microsoft.com/office/drawing/2014/main" id="{04C5CCF6-09AF-7F19-8A77-B4AC5DA53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141" y="2725628"/>
            <a:ext cx="914400" cy="914400"/>
          </a:xfrm>
          <a:prstGeom prst="rect">
            <a:avLst/>
          </a:prstGeom>
        </p:spPr>
      </p:pic>
      <p:pic>
        <p:nvPicPr>
          <p:cNvPr id="14" name="Graphique 13" descr="Salle de conseil contour">
            <a:extLst>
              <a:ext uri="{FF2B5EF4-FFF2-40B4-BE49-F238E27FC236}">
                <a16:creationId xmlns:a16="http://schemas.microsoft.com/office/drawing/2014/main" id="{D88BAF0B-DEE7-054C-8AAF-9133A23ABD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030" y="5060535"/>
            <a:ext cx="914400" cy="914400"/>
          </a:xfrm>
          <a:prstGeom prst="rect">
            <a:avLst/>
          </a:prstGeom>
        </p:spPr>
      </p:pic>
    </p:spTree>
    <p:extLst>
      <p:ext uri="{BB962C8B-B14F-4D97-AF65-F5344CB8AC3E}">
        <p14:creationId xmlns:p14="http://schemas.microsoft.com/office/powerpoint/2010/main" val="10864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1BC55-D0FD-A899-D389-15A3D5F5A4E7}"/>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79D97785-130A-7D72-CDEE-B888F3276A0A}"/>
              </a:ext>
            </a:extLst>
          </p:cNvPr>
          <p:cNvSpPr txBox="1"/>
          <p:nvPr/>
        </p:nvSpPr>
        <p:spPr>
          <a:xfrm>
            <a:off x="280533" y="125498"/>
            <a:ext cx="11630934"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3600" b="1">
                <a:solidFill>
                  <a:srgbClr val="F8D9EC">
                    <a:lumMod val="50000"/>
                  </a:srgbClr>
                </a:solidFill>
                <a:latin typeface="Calibri"/>
                <a:ea typeface="Calibri"/>
                <a:cs typeface="Calibri"/>
              </a:rPr>
              <a:t>En route pour une </a:t>
            </a:r>
            <a:r>
              <a:rPr kumimoji="0" lang="fr-BE" sz="3600" b="1" i="0" u="none" strike="noStrike" kern="1200" cap="none" spc="0" normalizeH="0" baseline="0" noProof="0">
                <a:ln>
                  <a:noFill/>
                </a:ln>
                <a:solidFill>
                  <a:srgbClr val="F8D9EC">
                    <a:lumMod val="50000"/>
                  </a:srgbClr>
                </a:solidFill>
                <a:effectLst/>
                <a:uLnTx/>
                <a:uFillTx/>
                <a:latin typeface="Calibri"/>
                <a:ea typeface="Calibri"/>
                <a:cs typeface="Calibri"/>
              </a:rPr>
              <a:t>journée constructive </a:t>
            </a:r>
            <a:r>
              <a:rPr kumimoji="0" lang="fr-BE" sz="3200" b="0" i="0" u="none" strike="noStrike" kern="1200" cap="none" spc="0" normalizeH="0" baseline="0" noProof="0">
                <a:ln>
                  <a:noFill/>
                </a:ln>
                <a:solidFill>
                  <a:srgbClr val="F8D9EC">
                    <a:lumMod val="50000"/>
                  </a:srgbClr>
                </a:solidFill>
                <a:effectLst/>
                <a:uLnTx/>
                <a:uFillTx/>
                <a:latin typeface="Calibri"/>
                <a:ea typeface="Calibri"/>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BE" sz="3600">
                <a:solidFill>
                  <a:srgbClr val="F8D9EC">
                    <a:lumMod val="50000"/>
                  </a:srgbClr>
                </a:solidFill>
                <a:latin typeface="Calibri"/>
                <a:ea typeface="Calibri"/>
                <a:cs typeface="Calibri"/>
              </a:rPr>
              <a:t>heureux de vous retrouver ou de vous rencontrer !</a:t>
            </a:r>
            <a:endParaRPr kumimoji="0" lang="fr-BE" sz="2400" b="0" i="0" u="none" strike="noStrike" kern="1200" cap="none" spc="0" normalizeH="0" baseline="0" noProof="0">
              <a:ln>
                <a:noFill/>
              </a:ln>
              <a:solidFill>
                <a:srgbClr val="000000"/>
              </a:solidFill>
              <a:effectLst/>
              <a:uLnTx/>
              <a:uFillTx/>
              <a:latin typeface="Calibri"/>
              <a:ea typeface="Calibri"/>
              <a:cs typeface="Calibri"/>
            </a:endParaRPr>
          </a:p>
        </p:txBody>
      </p:sp>
      <p:pic>
        <p:nvPicPr>
          <p:cNvPr id="10" name="Image 9">
            <a:extLst>
              <a:ext uri="{FF2B5EF4-FFF2-40B4-BE49-F238E27FC236}">
                <a16:creationId xmlns:a16="http://schemas.microsoft.com/office/drawing/2014/main" id="{15CCE6AC-D71F-7823-1D54-59B27C2EB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34" y="2505190"/>
            <a:ext cx="5187125" cy="3890344"/>
          </a:xfrm>
          <a:prstGeom prst="rect">
            <a:avLst/>
          </a:prstGeom>
        </p:spPr>
      </p:pic>
      <p:pic>
        <p:nvPicPr>
          <p:cNvPr id="12" name="Image 11" descr="Une image contenant intérieur, habits, personne, chaise&#10;&#10;Le contenu généré par l’IA peut être incorrect.">
            <a:extLst>
              <a:ext uri="{FF2B5EF4-FFF2-40B4-BE49-F238E27FC236}">
                <a16:creationId xmlns:a16="http://schemas.microsoft.com/office/drawing/2014/main" id="{C91FE810-0D81-73C4-B93B-CAAC05F0B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242" y="2534703"/>
            <a:ext cx="4987254" cy="3860831"/>
          </a:xfrm>
          <a:prstGeom prst="rect">
            <a:avLst/>
          </a:prstGeom>
        </p:spPr>
      </p:pic>
      <p:sp>
        <p:nvSpPr>
          <p:cNvPr id="3" name="ZoneTexte 2">
            <a:extLst>
              <a:ext uri="{FF2B5EF4-FFF2-40B4-BE49-F238E27FC236}">
                <a16:creationId xmlns:a16="http://schemas.microsoft.com/office/drawing/2014/main" id="{9713F616-684C-7553-CBF5-BE37D215FBD0}"/>
              </a:ext>
            </a:extLst>
          </p:cNvPr>
          <p:cNvSpPr txBox="1"/>
          <p:nvPr/>
        </p:nvSpPr>
        <p:spPr>
          <a:xfrm>
            <a:off x="1528997" y="1499016"/>
            <a:ext cx="8724275" cy="861774"/>
          </a:xfrm>
          <a:prstGeom prst="rect">
            <a:avLst/>
          </a:prstGeom>
          <a:noFill/>
        </p:spPr>
        <p:txBody>
          <a:bodyPr wrap="square" lIns="91440" tIns="45720" rIns="91440" bIns="45720" rtlCol="0" anchor="t">
            <a:spAutoFit/>
          </a:bodyPr>
          <a:lstStyle/>
          <a:p>
            <a:r>
              <a:rPr lang="fr-BE" sz="3200">
                <a:solidFill>
                  <a:srgbClr val="00B050"/>
                </a:solidFill>
                <a:latin typeface="Calibri"/>
                <a:ea typeface="Calibri"/>
                <a:cs typeface="Calibri"/>
              </a:rPr>
              <a:t>Bienvenue aux éducateurs et aux profs de latin !!!</a:t>
            </a:r>
          </a:p>
          <a:p>
            <a:endParaRPr lang="fr-FR"/>
          </a:p>
        </p:txBody>
      </p:sp>
    </p:spTree>
    <p:extLst>
      <p:ext uri="{BB962C8B-B14F-4D97-AF65-F5344CB8AC3E}">
        <p14:creationId xmlns:p14="http://schemas.microsoft.com/office/powerpoint/2010/main" val="30712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02B5A63F-93B2-CA3F-BF1E-6F50BF636FE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B72F76A-F5AA-8934-8548-B1A33D35AE84}"/>
              </a:ext>
            </a:extLst>
          </p:cNvPr>
          <p:cNvSpPr/>
          <p:nvPr/>
        </p:nvSpPr>
        <p:spPr>
          <a:xfrm>
            <a:off x="657599" y="2701945"/>
            <a:ext cx="11835169" cy="99501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2933"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Chaque élève est abordé dans une dynamique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2933"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rPr>
              <a:t>pédagogique évolutive </a:t>
            </a:r>
            <a:endParaRPr kumimoji="0" lang="fr-BE" sz="2933" b="1" i="0" u="none" strike="noStrike" kern="0" cap="none" spc="0" normalizeH="0" baseline="0" noProof="0">
              <a:ln>
                <a:noFill/>
              </a:ln>
              <a:solidFill>
                <a:srgbClr val="03A7AC"/>
              </a:solidFill>
              <a:effectLst/>
              <a:uLnTx/>
              <a:uFillTx/>
              <a:latin typeface="Calibri" panose="020F0502020204030204" pitchFamily="34" charset="0"/>
              <a:ea typeface="+mn-ea"/>
              <a:cs typeface="Calibri" panose="020F0502020204030204" pitchFamily="34" charset="0"/>
              <a:sym typeface="Arial"/>
            </a:endParaRPr>
          </a:p>
        </p:txBody>
      </p:sp>
      <p:sp>
        <p:nvSpPr>
          <p:cNvPr id="12" name="ZoneTexte 11">
            <a:extLst>
              <a:ext uri="{FF2B5EF4-FFF2-40B4-BE49-F238E27FC236}">
                <a16:creationId xmlns:a16="http://schemas.microsoft.com/office/drawing/2014/main" id="{7E5717B1-1F77-6416-92A4-E7A22291C217}"/>
              </a:ext>
            </a:extLst>
          </p:cNvPr>
          <p:cNvSpPr txBox="1"/>
          <p:nvPr/>
        </p:nvSpPr>
        <p:spPr>
          <a:xfrm>
            <a:off x="2303021" y="4372731"/>
            <a:ext cx="8621271"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FR" sz="2400" b="0" i="0" u="sng"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Enjeu</a:t>
            </a:r>
            <a:r>
              <a:rPr kumimoji="0" lang="fr-FR"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 s’adapter </a:t>
            </a:r>
            <a:r>
              <a:rPr kumimoji="0" lang="fr-FR" sz="2400" b="0" i="0" u="sng"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au mieux </a:t>
            </a:r>
            <a:r>
              <a:rPr kumimoji="0" lang="fr-FR"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 continu aux besoins de chaque élève,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FR"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2400" b="1"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au plus près </a:t>
            </a:r>
            <a:r>
              <a:rPr kumimoji="0" lang="fr-FR"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du moment d’apprentissage</a:t>
            </a:r>
            <a:endParaRPr kumimoji="0" lang="fr-BE"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 name="ZoneTexte 4">
            <a:extLst>
              <a:ext uri="{FF2B5EF4-FFF2-40B4-BE49-F238E27FC236}">
                <a16:creationId xmlns:a16="http://schemas.microsoft.com/office/drawing/2014/main" id="{279F16ED-3E16-D3FF-535B-1FAFDBA76C94}"/>
              </a:ext>
            </a:extLst>
          </p:cNvPr>
          <p:cNvSpPr txBox="1"/>
          <p:nvPr/>
        </p:nvSpPr>
        <p:spPr>
          <a:xfrm>
            <a:off x="1580878" y="899249"/>
            <a:ext cx="96374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a:solidFill>
                  <a:schemeClr val="accent5">
                    <a:lumMod val="50000"/>
                  </a:schemeClr>
                </a:solidFill>
                <a:latin typeface="Candara" panose="020E0502030303020204" pitchFamily="34" charset="0"/>
              </a:rPr>
              <a:t>N</a:t>
            </a:r>
            <a:r>
              <a:rPr kumimoji="0" lang="fr-FR" sz="3200" b="1" i="0" u="none" strike="noStrike" kern="1200" cap="none" spc="0" normalizeH="0" baseline="0" noProof="0">
                <a:ln>
                  <a:noFill/>
                </a:ln>
                <a:solidFill>
                  <a:schemeClr val="accent5">
                    <a:lumMod val="50000"/>
                  </a:schemeClr>
                </a:solidFill>
                <a:effectLst/>
                <a:uLnTx/>
                <a:uFillTx/>
                <a:latin typeface="Candara" panose="020E0502030303020204" pitchFamily="34" charset="0"/>
                <a:ea typeface="+mn-ea"/>
                <a:cs typeface="+mn-cs"/>
              </a:rPr>
              <a:t>°</a:t>
            </a:r>
            <a:r>
              <a:rPr kumimoji="0" lang="fr-FR" sz="4000" b="1" i="0" u="none" strike="noStrike" kern="1200" cap="none" spc="0" normalizeH="0" baseline="0" noProof="0">
                <a:ln>
                  <a:noFill/>
                </a:ln>
                <a:solidFill>
                  <a:schemeClr val="accent5">
                    <a:lumMod val="50000"/>
                  </a:schemeClr>
                </a:solidFill>
                <a:effectLst/>
                <a:uLnTx/>
                <a:uFillTx/>
                <a:latin typeface="Candara" panose="020E0502030303020204" pitchFamily="34" charset="0"/>
                <a:ea typeface="+mn-ea"/>
                <a:cs typeface="+mn-cs"/>
              </a:rPr>
              <a:t>1</a:t>
            </a:r>
            <a:r>
              <a:rPr kumimoji="0" lang="fr-FR" sz="3200" b="1" i="0" u="none" strike="noStrike" kern="1200" cap="none" spc="0" normalizeH="0" baseline="0" noProof="0">
                <a:ln>
                  <a:noFill/>
                </a:ln>
                <a:solidFill>
                  <a:schemeClr val="accent5">
                    <a:lumMod val="50000"/>
                  </a:schemeClr>
                </a:solidFill>
                <a:effectLst/>
                <a:uLnTx/>
                <a:uFillTx/>
                <a:latin typeface="Candara" panose="020E0502030303020204" pitchFamily="34" charset="0"/>
                <a:ea typeface="+mn-ea"/>
                <a:cs typeface="+mn-cs"/>
              </a:rPr>
              <a:t>. La dynamique pédagogique du tronc commun : une approche évolutive</a:t>
            </a:r>
          </a:p>
        </p:txBody>
      </p:sp>
      <p:sp>
        <p:nvSpPr>
          <p:cNvPr id="14" name="Arc 13">
            <a:extLst>
              <a:ext uri="{FF2B5EF4-FFF2-40B4-BE49-F238E27FC236}">
                <a16:creationId xmlns:a16="http://schemas.microsoft.com/office/drawing/2014/main" id="{082AB460-0642-5D12-697E-12882AE2D1B6}"/>
              </a:ext>
            </a:extLst>
          </p:cNvPr>
          <p:cNvSpPr/>
          <p:nvPr/>
        </p:nvSpPr>
        <p:spPr>
          <a:xfrm rot="913263" flipV="1">
            <a:off x="9646416" y="1942250"/>
            <a:ext cx="1886552" cy="1315196"/>
          </a:xfrm>
          <a:prstGeom prst="arc">
            <a:avLst>
              <a:gd name="adj1" fmla="val 16200000"/>
              <a:gd name="adj2" fmla="val 20431782"/>
            </a:avLst>
          </a:prstGeom>
          <a:ln w="19050" cap="flat" cmpd="sng" algn="ctr">
            <a:solidFill>
              <a:srgbClr val="03A7A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w="76200">
                <a:solidFill>
                  <a:srgbClr val="555555"/>
                </a:solidFill>
              </a:ln>
              <a:solidFill>
                <a:srgbClr val="555555"/>
              </a:solidFill>
              <a:effectLst/>
              <a:uLnTx/>
              <a:uFillTx/>
              <a:latin typeface="Arial"/>
              <a:ea typeface="+mn-ea"/>
              <a:cs typeface="+mn-cs"/>
            </a:endParaRPr>
          </a:p>
        </p:txBody>
      </p:sp>
      <p:sp>
        <p:nvSpPr>
          <p:cNvPr id="16" name="Arc 15">
            <a:extLst>
              <a:ext uri="{FF2B5EF4-FFF2-40B4-BE49-F238E27FC236}">
                <a16:creationId xmlns:a16="http://schemas.microsoft.com/office/drawing/2014/main" id="{7B38C650-CBFF-27B2-D668-FD6F7DC75B53}"/>
              </a:ext>
            </a:extLst>
          </p:cNvPr>
          <p:cNvSpPr/>
          <p:nvPr/>
        </p:nvSpPr>
        <p:spPr>
          <a:xfrm rot="2845053" flipV="1">
            <a:off x="9798177" y="2414504"/>
            <a:ext cx="1886552" cy="1315196"/>
          </a:xfrm>
          <a:prstGeom prst="arc">
            <a:avLst>
              <a:gd name="adj1" fmla="val 16200000"/>
              <a:gd name="adj2" fmla="val 19245142"/>
            </a:avLst>
          </a:prstGeom>
          <a:ln w="19050" cap="flat" cmpd="sng" algn="ctr">
            <a:solidFill>
              <a:srgbClr val="03A7A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w="76200">
                <a:solidFill>
                  <a:srgbClr val="555555"/>
                </a:solidFill>
              </a:ln>
              <a:solidFill>
                <a:srgbClr val="555555"/>
              </a:solidFill>
              <a:effectLst/>
              <a:uLnTx/>
              <a:uFillTx/>
              <a:latin typeface="Arial"/>
              <a:ea typeface="+mn-ea"/>
              <a:cs typeface="+mn-cs"/>
            </a:endParaRPr>
          </a:p>
        </p:txBody>
      </p:sp>
      <p:sp>
        <p:nvSpPr>
          <p:cNvPr id="17" name="Arc 16">
            <a:extLst>
              <a:ext uri="{FF2B5EF4-FFF2-40B4-BE49-F238E27FC236}">
                <a16:creationId xmlns:a16="http://schemas.microsoft.com/office/drawing/2014/main" id="{AB976E2E-9A4D-D1AA-EBDA-98B6E86B097A}"/>
              </a:ext>
            </a:extLst>
          </p:cNvPr>
          <p:cNvSpPr/>
          <p:nvPr/>
        </p:nvSpPr>
        <p:spPr>
          <a:xfrm rot="12583220" flipV="1">
            <a:off x="1091764" y="2354142"/>
            <a:ext cx="1886552" cy="1315196"/>
          </a:xfrm>
          <a:prstGeom prst="arc">
            <a:avLst>
              <a:gd name="adj1" fmla="val 16200000"/>
              <a:gd name="adj2" fmla="val 20431782"/>
            </a:avLst>
          </a:prstGeom>
          <a:ln w="19050" cap="flat" cmpd="sng" algn="ctr">
            <a:solidFill>
              <a:srgbClr val="03A7A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w="76200">
                <a:solidFill>
                  <a:srgbClr val="555555"/>
                </a:solidFill>
              </a:ln>
              <a:solidFill>
                <a:srgbClr val="03A7AC"/>
              </a:solidFill>
              <a:effectLst/>
              <a:uLnTx/>
              <a:uFillTx/>
              <a:latin typeface="Arial"/>
              <a:ea typeface="+mn-ea"/>
              <a:cs typeface="+mn-cs"/>
            </a:endParaRPr>
          </a:p>
        </p:txBody>
      </p:sp>
      <p:sp>
        <p:nvSpPr>
          <p:cNvPr id="18" name="Arc 17">
            <a:extLst>
              <a:ext uri="{FF2B5EF4-FFF2-40B4-BE49-F238E27FC236}">
                <a16:creationId xmlns:a16="http://schemas.microsoft.com/office/drawing/2014/main" id="{86EB83B2-ACA1-D472-9BDE-A499CDF20EE7}"/>
              </a:ext>
            </a:extLst>
          </p:cNvPr>
          <p:cNvSpPr/>
          <p:nvPr/>
        </p:nvSpPr>
        <p:spPr>
          <a:xfrm rot="14515010" flipV="1">
            <a:off x="1091763" y="1829415"/>
            <a:ext cx="1886552" cy="1315196"/>
          </a:xfrm>
          <a:prstGeom prst="arc">
            <a:avLst>
              <a:gd name="adj1" fmla="val 16200000"/>
              <a:gd name="adj2" fmla="val 19245142"/>
            </a:avLst>
          </a:prstGeom>
          <a:ln w="19050" cap="flat" cmpd="sng" algn="ctr">
            <a:solidFill>
              <a:srgbClr val="03A7A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w="76200">
                <a:solidFill>
                  <a:srgbClr val="555555"/>
                </a:solidFill>
              </a:ln>
              <a:solidFill>
                <a:srgbClr val="03A7AC"/>
              </a:solidFill>
              <a:effectLst/>
              <a:uLnTx/>
              <a:uFillTx/>
              <a:latin typeface="Arial"/>
              <a:ea typeface="+mn-ea"/>
              <a:cs typeface="+mn-cs"/>
            </a:endParaRPr>
          </a:p>
        </p:txBody>
      </p:sp>
      <p:pic>
        <p:nvPicPr>
          <p:cNvPr id="25" name="Image 24" descr="Une image contenant Graphique, cercle, Magenta&#10;&#10;Le contenu généré par l’IA peut être incorrect.">
            <a:extLst>
              <a:ext uri="{FF2B5EF4-FFF2-40B4-BE49-F238E27FC236}">
                <a16:creationId xmlns:a16="http://schemas.microsoft.com/office/drawing/2014/main" id="{59A0DEDC-E987-4A70-601D-668657EE3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29" y="2421829"/>
            <a:ext cx="1745453" cy="1713427"/>
          </a:xfrm>
          <a:prstGeom prst="rect">
            <a:avLst/>
          </a:prstGeom>
        </p:spPr>
      </p:pic>
      <p:sp>
        <p:nvSpPr>
          <p:cNvPr id="3" name="ZoneTexte 2">
            <a:extLst>
              <a:ext uri="{FF2B5EF4-FFF2-40B4-BE49-F238E27FC236}">
                <a16:creationId xmlns:a16="http://schemas.microsoft.com/office/drawing/2014/main" id="{A77D41EC-BD14-A330-0B2B-E075CF7017EF}"/>
              </a:ext>
            </a:extLst>
          </p:cNvPr>
          <p:cNvSpPr txBox="1"/>
          <p:nvPr/>
        </p:nvSpPr>
        <p:spPr>
          <a:xfrm>
            <a:off x="2035039" y="122995"/>
            <a:ext cx="818462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80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Trois leviers fondamentaux pour notre réseau …</a:t>
            </a:r>
          </a:p>
        </p:txBody>
      </p:sp>
    </p:spTree>
    <p:extLst>
      <p:ext uri="{BB962C8B-B14F-4D97-AF65-F5344CB8AC3E}">
        <p14:creationId xmlns:p14="http://schemas.microsoft.com/office/powerpoint/2010/main" val="355992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250"/>
                                  </p:stCondLst>
                                  <p:childTnLst>
                                    <p:animScale>
                                      <p:cBhvr>
                                        <p:cTn id="11" dur="1250" fill="hold"/>
                                        <p:tgtEl>
                                          <p:spTgt spid="18"/>
                                        </p:tgtEl>
                                      </p:cBhvr>
                                      <p:by x="150000" y="150000"/>
                                    </p:animScale>
                                  </p:childTnLst>
                                </p:cTn>
                              </p:par>
                              <p:par>
                                <p:cTn id="12" presetID="6" presetClass="emph" presetSubtype="0" fill="hold" grpId="0" nodeType="withEffect">
                                  <p:stCondLst>
                                    <p:cond delay="0"/>
                                  </p:stCondLst>
                                  <p:childTnLst>
                                    <p:animScale>
                                      <p:cBhvr>
                                        <p:cTn id="13" dur="1250" fill="hold"/>
                                        <p:tgtEl>
                                          <p:spTgt spid="14"/>
                                        </p:tgtEl>
                                      </p:cBhvr>
                                      <p:by x="150000" y="150000"/>
                                    </p:animScale>
                                  </p:childTnLst>
                                </p:cTn>
                              </p:par>
                              <p:par>
                                <p:cTn id="14" presetID="6" presetClass="emph" presetSubtype="0" fill="hold" grpId="0" nodeType="withEffect">
                                  <p:stCondLst>
                                    <p:cond delay="0"/>
                                  </p:stCondLst>
                                  <p:childTnLst>
                                    <p:animScale>
                                      <p:cBhvr>
                                        <p:cTn id="15" dur="1250" fill="hold"/>
                                        <p:tgtEl>
                                          <p:spTgt spid="16"/>
                                        </p:tgtEl>
                                      </p:cBhvr>
                                      <p:by x="150000" y="150000"/>
                                    </p:animScale>
                                  </p:childTnLst>
                                </p:cTn>
                              </p:par>
                              <p:par>
                                <p:cTn id="16" presetID="6" presetClass="emph" presetSubtype="0" fill="hold" grpId="0" nodeType="withEffect">
                                  <p:stCondLst>
                                    <p:cond delay="0"/>
                                  </p:stCondLst>
                                  <p:childTnLst>
                                    <p:animScale>
                                      <p:cBhvr>
                                        <p:cTn id="17" dur="1250" fill="hold"/>
                                        <p:tgtEl>
                                          <p:spTgt spid="17"/>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9" name="Rectangle 8">
            <a:extLst>
              <a:ext uri="{FF2B5EF4-FFF2-40B4-BE49-F238E27FC236}">
                <a16:creationId xmlns:a16="http://schemas.microsoft.com/office/drawing/2014/main" id="{61BE328E-F089-09D7-191C-0188DFE52BF0}"/>
              </a:ext>
            </a:extLst>
          </p:cNvPr>
          <p:cNvSpPr/>
          <p:nvPr/>
        </p:nvSpPr>
        <p:spPr>
          <a:xfrm>
            <a:off x="1905604" y="225790"/>
            <a:ext cx="9966098" cy="58477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932961"/>
                </a:solidFill>
                <a:effectLst/>
                <a:uLnTx/>
                <a:uFillTx/>
                <a:latin typeface="Candara" panose="020E0502030303020204" pitchFamily="34" charset="0"/>
                <a:ea typeface="+mn-ea"/>
                <a:cs typeface="Calibri" panose="020F0502020204030204" pitchFamily="34" charset="0"/>
                <a:sym typeface="Arial"/>
              </a:rPr>
              <a:t>Notre</a:t>
            </a:r>
            <a:r>
              <a:rPr kumimoji="0" lang="fr-FR" sz="3200" b="1" i="0" u="none" strike="noStrike" kern="0" cap="none" spc="0" normalizeH="0" baseline="0" noProof="0">
                <a:ln>
                  <a:noFill/>
                </a:ln>
                <a:solidFill>
                  <a:srgbClr val="932961"/>
                </a:solidFill>
                <a:effectLst/>
                <a:uLnTx/>
                <a:uFillTx/>
                <a:latin typeface="Candara" panose="020E0502030303020204" pitchFamily="34" charset="0"/>
                <a:ea typeface="+mn-ea"/>
                <a:cs typeface="Calibri" panose="020F0502020204030204" pitchFamily="34" charset="0"/>
                <a:sym typeface="Arial"/>
              </a:rPr>
              <a:t> démarche pédagogique, </a:t>
            </a:r>
            <a:r>
              <a:rPr lang="fr-FR" sz="3200" b="1" kern="0">
                <a:solidFill>
                  <a:srgbClr val="932961"/>
                </a:solidFill>
                <a:latin typeface="Candara" panose="020E0502030303020204" pitchFamily="34" charset="0"/>
                <a:cs typeface="Calibri" panose="020F0502020204030204" pitchFamily="34" charset="0"/>
                <a:sym typeface="Arial"/>
              </a:rPr>
              <a:t>en trois gestes majeurs</a:t>
            </a:r>
            <a:r>
              <a:rPr kumimoji="0" lang="fr-FR" sz="3200" b="1" i="0" u="none" strike="noStrike" kern="0" cap="none" spc="0" normalizeH="0" baseline="0" noProof="0">
                <a:ln>
                  <a:noFill/>
                </a:ln>
                <a:solidFill>
                  <a:srgbClr val="932961"/>
                </a:solidFill>
                <a:effectLst/>
                <a:uLnTx/>
                <a:uFillTx/>
                <a:latin typeface="Candara" panose="020E0502030303020204" pitchFamily="34" charset="0"/>
                <a:ea typeface="+mn-ea"/>
                <a:cs typeface="Calibri" panose="020F0502020204030204" pitchFamily="34" charset="0"/>
                <a:sym typeface="Arial"/>
              </a:rPr>
              <a:t> </a:t>
            </a:r>
            <a:endParaRPr kumimoji="0" lang="fr-BE" sz="3200" b="1" i="0" u="none" strike="noStrike" kern="1200" cap="none" spc="0" normalizeH="0" baseline="0" noProof="0">
              <a:ln>
                <a:noFill/>
              </a:ln>
              <a:solidFill>
                <a:srgbClr val="932961"/>
              </a:solidFill>
              <a:effectLst/>
              <a:uLnTx/>
              <a:uFillTx/>
              <a:latin typeface="Candara" panose="020E0502030303020204" pitchFamily="34" charset="0"/>
              <a:ea typeface="+mn-ea"/>
              <a:cs typeface="Calibri" panose="020F0502020204030204" pitchFamily="34" charset="0"/>
              <a:sym typeface="Arial"/>
            </a:endParaRPr>
          </a:p>
        </p:txBody>
      </p:sp>
      <p:sp>
        <p:nvSpPr>
          <p:cNvPr id="2" name="Espace réservé du contenu 2">
            <a:extLst>
              <a:ext uri="{FF2B5EF4-FFF2-40B4-BE49-F238E27FC236}">
                <a16:creationId xmlns:a16="http://schemas.microsoft.com/office/drawing/2014/main" id="{33A0C449-EFB4-1180-98AD-C4021D00C954}"/>
              </a:ext>
            </a:extLst>
          </p:cNvPr>
          <p:cNvSpPr txBox="1">
            <a:spLocks/>
          </p:cNvSpPr>
          <p:nvPr/>
        </p:nvSpPr>
        <p:spPr>
          <a:xfrm>
            <a:off x="2943344" y="4965307"/>
            <a:ext cx="8505804" cy="1479345"/>
          </a:xfrm>
          <a:prstGeom prst="rect">
            <a:avLst/>
          </a:prstGeom>
        </p:spPr>
        <p:txBody>
          <a:bodyPr spcFirstLastPara="1" vert="horz" wrap="square" lIns="91425" tIns="91425" rIns="91425" bIns="91425" rtlCol="0" anchor="t" anchorCtr="0">
            <a:normAutofit/>
          </a:bodyPr>
          <a:lstStyle>
            <a:lvl1pPr marL="228600" lvl="0" indent="-228600" algn="l" defTabSz="914400" rtl="0" eaLnBrk="1" latinLnBrk="0" hangingPunct="1">
              <a:lnSpc>
                <a:spcPct val="100000"/>
              </a:lnSpc>
              <a:spcBef>
                <a:spcPts val="0"/>
              </a:spcBef>
              <a:spcAft>
                <a:spcPts val="0"/>
              </a:spcAft>
              <a:buSzPts val="14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kumimoji="0" lang="fr-BE" sz="2400" b="0" i="0" u="none" strike="noStrike" kern="1200" cap="none" spc="0" normalizeH="0" baseline="0" noProof="0">
                <a:ln>
                  <a:noFill/>
                </a:ln>
                <a:solidFill>
                  <a:srgbClr val="932961"/>
                </a:solidFill>
                <a:effectLst/>
                <a:uLnTx/>
                <a:uFillTx/>
                <a:latin typeface="Calibri"/>
                <a:ea typeface="+mn-ea"/>
                <a:cs typeface="Calibri"/>
                <a:sym typeface="Arial"/>
              </a:rPr>
              <a:t>L’adaptation et la différenciation ne signifient pas un cours différent par élève :</a:t>
            </a:r>
            <a:r>
              <a:rPr kumimoji="0" lang="fr-BE" sz="2400" b="1" i="0" u="none" strike="noStrike" kern="1200" cap="none" spc="0" normalizeH="0" baseline="0" noProof="0">
                <a:ln>
                  <a:noFill/>
                </a:ln>
                <a:solidFill>
                  <a:srgbClr val="932961"/>
                </a:solidFill>
                <a:effectLst/>
                <a:uLnTx/>
                <a:uFillTx/>
                <a:latin typeface="Calibri"/>
                <a:ea typeface="+mn-ea"/>
                <a:cs typeface="Calibri"/>
                <a:sym typeface="Arial"/>
              </a:rPr>
              <a:t> elles doivent être soutenables pour tous, dans un enseignement en groupe.</a:t>
            </a:r>
            <a:endParaRPr kumimoji="0" lang="fr-BE" sz="2400" b="0" i="0" u="none" strike="noStrike" kern="1200" cap="none" spc="0" normalizeH="0" baseline="0" noProof="0">
              <a:ln>
                <a:noFill/>
              </a:ln>
              <a:solidFill>
                <a:srgbClr val="932961"/>
              </a:solidFill>
              <a:effectLst/>
              <a:uLnTx/>
              <a:uFillTx/>
              <a:latin typeface="Calibri"/>
              <a:ea typeface="+mn-ea"/>
              <a:cs typeface="Calibri"/>
              <a:sym typeface="Arial"/>
            </a:endParaRPr>
          </a:p>
        </p:txBody>
      </p:sp>
      <p:sp>
        <p:nvSpPr>
          <p:cNvPr id="3" name="ZoneTexte 2">
            <a:extLst>
              <a:ext uri="{FF2B5EF4-FFF2-40B4-BE49-F238E27FC236}">
                <a16:creationId xmlns:a16="http://schemas.microsoft.com/office/drawing/2014/main" id="{FE60EEA2-BA4D-88E3-B662-9AE900DA6AA4}"/>
              </a:ext>
            </a:extLst>
          </p:cNvPr>
          <p:cNvSpPr txBox="1"/>
          <p:nvPr/>
        </p:nvSpPr>
        <p:spPr>
          <a:xfrm>
            <a:off x="5228131" y="1261826"/>
            <a:ext cx="6059616" cy="830997"/>
          </a:xfrm>
          <a:prstGeom prst="rect">
            <a:avLst/>
          </a:prstGeom>
          <a:noFill/>
        </p:spPr>
        <p:txBody>
          <a:bodyPr wrap="square" lIns="91440" tIns="45720" rIns="91440" bIns="45720" rtlCol="0" anchor="t">
            <a:spAutoFit/>
          </a:bodyPr>
          <a:lstStyle/>
          <a:p>
            <a:pPr defTabSz="1219170">
              <a:buClr>
                <a:srgbClr val="000000"/>
              </a:buClr>
              <a:defRPr/>
            </a:pPr>
            <a:r>
              <a:rPr kumimoji="0" lang="fr-BE" sz="2400" b="0" i="0" u="none" strike="noStrike" kern="0" cap="none" spc="0" normalizeH="0" baseline="0" noProof="0">
                <a:ln>
                  <a:noFill/>
                </a:ln>
                <a:solidFill>
                  <a:srgbClr val="000000"/>
                </a:solidFill>
                <a:effectLst/>
                <a:uLnTx/>
                <a:uFillTx/>
                <a:latin typeface="Calibri"/>
                <a:ea typeface="Calibri"/>
                <a:cs typeface="Calibri"/>
                <a:sym typeface="Arial"/>
              </a:rPr>
              <a:t>Comment l’élève réagit-il à chaque apprentissage ?</a:t>
            </a:r>
            <a:r>
              <a:rPr lang="fr-BE" sz="2400" kern="0">
                <a:solidFill>
                  <a:srgbClr val="000000"/>
                </a:solidFill>
                <a:latin typeface="Calibri"/>
                <a:ea typeface="Calibri"/>
                <a:cs typeface="Calibri"/>
                <a:sym typeface="Arial"/>
              </a:rPr>
              <a:t> Quels sont ses besoins?</a:t>
            </a:r>
            <a:endParaRPr kumimoji="0" lang="fr-BE" sz="2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7" name="Flèche vers la droite 6">
            <a:extLst>
              <a:ext uri="{FF2B5EF4-FFF2-40B4-BE49-F238E27FC236}">
                <a16:creationId xmlns:a16="http://schemas.microsoft.com/office/drawing/2014/main" id="{44564A22-7E7D-6045-F181-E7FB733605FF}"/>
              </a:ext>
            </a:extLst>
          </p:cNvPr>
          <p:cNvSpPr/>
          <p:nvPr/>
        </p:nvSpPr>
        <p:spPr>
          <a:xfrm>
            <a:off x="4494948" y="1368330"/>
            <a:ext cx="605823" cy="461217"/>
          </a:xfrm>
          <a:prstGeom prst="rightArrow">
            <a:avLst/>
          </a:prstGeom>
          <a:ln>
            <a:solidFill>
              <a:srgbClr val="03A7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FR" sz="1400" b="0" i="0" u="none" strike="noStrike" kern="0" cap="none" spc="0" normalizeH="0" baseline="0" noProof="0">
              <a:ln w="0"/>
              <a:solidFill>
                <a:srgbClr val="03A7AC"/>
              </a:solidFill>
              <a:effectLst>
                <a:outerShdw blurRad="38100" dist="25400" dir="5400000" algn="ctr" rotWithShape="0">
                  <a:srgbClr val="6E747A">
                    <a:alpha val="43000"/>
                  </a:srgbClr>
                </a:outerShdw>
              </a:effectLst>
              <a:uLnTx/>
              <a:uFillTx/>
              <a:latin typeface="Arial"/>
              <a:ea typeface="+mn-ea"/>
              <a:cs typeface="+mn-cs"/>
              <a:sym typeface="Arial"/>
            </a:endParaRPr>
          </a:p>
        </p:txBody>
      </p:sp>
      <p:sp>
        <p:nvSpPr>
          <p:cNvPr id="8" name="Flèche vers la droite 7">
            <a:extLst>
              <a:ext uri="{FF2B5EF4-FFF2-40B4-BE49-F238E27FC236}">
                <a16:creationId xmlns:a16="http://schemas.microsoft.com/office/drawing/2014/main" id="{7C4FDDBF-39E1-1610-5349-2A80CEA01567}"/>
              </a:ext>
            </a:extLst>
          </p:cNvPr>
          <p:cNvSpPr/>
          <p:nvPr/>
        </p:nvSpPr>
        <p:spPr>
          <a:xfrm>
            <a:off x="4477105" y="2597590"/>
            <a:ext cx="605823" cy="462851"/>
          </a:xfrm>
          <a:prstGeom prst="rightArrow">
            <a:avLst>
              <a:gd name="adj1" fmla="val 50000"/>
              <a:gd name="adj2" fmla="val 58231"/>
            </a:avLst>
          </a:prstGeom>
          <a:ln>
            <a:solidFill>
              <a:srgbClr val="03A7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FR" sz="1400" b="0" i="0" u="none" strike="noStrike" kern="0" cap="none" spc="0" normalizeH="0" baseline="0" noProof="0">
              <a:ln w="0"/>
              <a:solidFill>
                <a:srgbClr val="03A7AC"/>
              </a:solidFill>
              <a:effectLst>
                <a:outerShdw blurRad="38100" dist="25400" dir="5400000" algn="ctr" rotWithShape="0">
                  <a:srgbClr val="6E747A">
                    <a:alpha val="43000"/>
                  </a:srgbClr>
                </a:outerShdw>
              </a:effectLst>
              <a:uLnTx/>
              <a:uFillTx/>
              <a:latin typeface="Arial"/>
              <a:ea typeface="+mn-ea"/>
              <a:cs typeface="+mn-cs"/>
              <a:sym typeface="Arial"/>
            </a:endParaRPr>
          </a:p>
        </p:txBody>
      </p:sp>
      <p:sp>
        <p:nvSpPr>
          <p:cNvPr id="11" name="ZoneTexte 10">
            <a:extLst>
              <a:ext uri="{FF2B5EF4-FFF2-40B4-BE49-F238E27FC236}">
                <a16:creationId xmlns:a16="http://schemas.microsoft.com/office/drawing/2014/main" id="{BA06D28D-C436-8115-3B93-BFAA433B35D7}"/>
              </a:ext>
            </a:extLst>
          </p:cNvPr>
          <p:cNvSpPr txBox="1"/>
          <p:nvPr/>
        </p:nvSpPr>
        <p:spPr>
          <a:xfrm>
            <a:off x="5228131" y="2476793"/>
            <a:ext cx="580913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BE" sz="2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L’enseignant adapte les stratégies aux besoins</a:t>
            </a:r>
            <a:r>
              <a:rPr lang="fr-BE" sz="2400" kern="0">
                <a:solidFill>
                  <a:srgbClr val="000000"/>
                </a:solidFill>
                <a:latin typeface="Calibri" panose="020F0502020204030204" pitchFamily="34" charset="0"/>
                <a:cs typeface="Calibri" panose="020F0502020204030204" pitchFamily="34" charset="0"/>
                <a:sym typeface="Arial"/>
              </a:rPr>
              <a:t>. I</a:t>
            </a:r>
            <a:r>
              <a:rPr kumimoji="0" lang="fr-BE" sz="2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l propose des chemins différents. </a:t>
            </a:r>
          </a:p>
        </p:txBody>
      </p:sp>
      <p:sp>
        <p:nvSpPr>
          <p:cNvPr id="10" name="Flèche vers la droite 7">
            <a:extLst>
              <a:ext uri="{FF2B5EF4-FFF2-40B4-BE49-F238E27FC236}">
                <a16:creationId xmlns:a16="http://schemas.microsoft.com/office/drawing/2014/main" id="{1E5519E3-98D9-6B58-5708-5D7FCF68D2A8}"/>
              </a:ext>
            </a:extLst>
          </p:cNvPr>
          <p:cNvSpPr/>
          <p:nvPr/>
        </p:nvSpPr>
        <p:spPr>
          <a:xfrm>
            <a:off x="4494948" y="3875667"/>
            <a:ext cx="605823" cy="462851"/>
          </a:xfrm>
          <a:prstGeom prst="rightArrow">
            <a:avLst>
              <a:gd name="adj1" fmla="val 50000"/>
              <a:gd name="adj2" fmla="val 58231"/>
            </a:avLst>
          </a:prstGeom>
          <a:ln>
            <a:solidFill>
              <a:srgbClr val="03A7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FR" sz="1400" b="0" i="0" u="none" strike="noStrike" kern="0" cap="none" spc="0" normalizeH="0" baseline="0" noProof="0">
              <a:ln w="0"/>
              <a:solidFill>
                <a:srgbClr val="03A7AC"/>
              </a:solidFill>
              <a:effectLst>
                <a:outerShdw blurRad="38100" dist="25400" dir="5400000" algn="ctr" rotWithShape="0">
                  <a:srgbClr val="6E747A">
                    <a:alpha val="43000"/>
                  </a:srgbClr>
                </a:outerShdw>
              </a:effectLst>
              <a:uLnTx/>
              <a:uFillTx/>
              <a:latin typeface="Arial"/>
              <a:ea typeface="+mn-ea"/>
              <a:cs typeface="+mn-cs"/>
              <a:sym typeface="Arial"/>
            </a:endParaRPr>
          </a:p>
        </p:txBody>
      </p:sp>
      <p:sp>
        <p:nvSpPr>
          <p:cNvPr id="12" name="ZoneTexte 11">
            <a:extLst>
              <a:ext uri="{FF2B5EF4-FFF2-40B4-BE49-F238E27FC236}">
                <a16:creationId xmlns:a16="http://schemas.microsoft.com/office/drawing/2014/main" id="{6CBF0D0E-FCC5-AEAF-E2C4-C7FEE7F9CE9C}"/>
              </a:ext>
            </a:extLst>
          </p:cNvPr>
          <p:cNvSpPr txBox="1"/>
          <p:nvPr/>
        </p:nvSpPr>
        <p:spPr>
          <a:xfrm>
            <a:off x="5228131" y="3710799"/>
            <a:ext cx="580913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BE" sz="2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L’équipe éducative donne du feedback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BE" sz="2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et organise le soutien nécessaire.</a:t>
            </a:r>
            <a:r>
              <a:rPr kumimoji="0" lang="fr-BE" sz="24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endParaRPr kumimoji="0" lang="fr-BE" sz="2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4" name="Groupe 3">
            <a:extLst>
              <a:ext uri="{FF2B5EF4-FFF2-40B4-BE49-F238E27FC236}">
                <a16:creationId xmlns:a16="http://schemas.microsoft.com/office/drawing/2014/main" id="{F8AF9E20-7134-26A9-2CCF-F1E09DD02549}"/>
              </a:ext>
            </a:extLst>
          </p:cNvPr>
          <p:cNvGrpSpPr/>
          <p:nvPr/>
        </p:nvGrpSpPr>
        <p:grpSpPr>
          <a:xfrm>
            <a:off x="1960956" y="1088785"/>
            <a:ext cx="2663664" cy="1062208"/>
            <a:chOff x="1960956" y="1088785"/>
            <a:chExt cx="2663664" cy="1062208"/>
          </a:xfrm>
        </p:grpSpPr>
        <p:sp>
          <p:nvSpPr>
            <p:cNvPr id="18" name="Rectangle : coins arrondis 17">
              <a:extLst>
                <a:ext uri="{FF2B5EF4-FFF2-40B4-BE49-F238E27FC236}">
                  <a16:creationId xmlns:a16="http://schemas.microsoft.com/office/drawing/2014/main" id="{A9A0D27F-3D74-1DAA-78F4-A5AFD2F926E4}"/>
                </a:ext>
              </a:extLst>
            </p:cNvPr>
            <p:cNvSpPr/>
            <p:nvPr/>
          </p:nvSpPr>
          <p:spPr>
            <a:xfrm>
              <a:off x="1960956" y="1088785"/>
              <a:ext cx="2647277" cy="1062208"/>
            </a:xfrm>
            <a:prstGeom prst="roundRect">
              <a:avLst/>
            </a:prstGeom>
            <a:solidFill>
              <a:srgbClr val="03A7A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3" name="Groupe 12">
              <a:extLst>
                <a:ext uri="{FF2B5EF4-FFF2-40B4-BE49-F238E27FC236}">
                  <a16:creationId xmlns:a16="http://schemas.microsoft.com/office/drawing/2014/main" id="{63C9AD53-3D4F-F01F-5F93-9F03BCA94985}"/>
                </a:ext>
              </a:extLst>
            </p:cNvPr>
            <p:cNvGrpSpPr/>
            <p:nvPr/>
          </p:nvGrpSpPr>
          <p:grpSpPr>
            <a:xfrm>
              <a:off x="1977343" y="1167609"/>
              <a:ext cx="2647277" cy="940605"/>
              <a:chOff x="2013446" y="1955997"/>
              <a:chExt cx="1985458" cy="705453"/>
            </a:xfrm>
          </p:grpSpPr>
          <p:sp>
            <p:nvSpPr>
              <p:cNvPr id="17" name="ZoneTexte 16">
                <a:extLst>
                  <a:ext uri="{FF2B5EF4-FFF2-40B4-BE49-F238E27FC236}">
                    <a16:creationId xmlns:a16="http://schemas.microsoft.com/office/drawing/2014/main" id="{E3EEC6FF-E791-3A2F-D9D1-F9C423C282CC}"/>
                  </a:ext>
                </a:extLst>
              </p:cNvPr>
              <p:cNvSpPr txBox="1"/>
              <p:nvPr/>
            </p:nvSpPr>
            <p:spPr>
              <a:xfrm>
                <a:off x="2013446" y="2315202"/>
                <a:ext cx="1985458" cy="346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BE" sz="2400" b="1" i="0" u="none" strike="noStrike" kern="0" cap="none" spc="400" normalizeH="0" baseline="0" noProof="0">
                    <a:ln>
                      <a:noFill/>
                    </a:ln>
                    <a:solidFill>
                      <a:srgbClr val="FFFFFF"/>
                    </a:solidFill>
                    <a:effectLst>
                      <a:outerShdw blurRad="38100" dist="38100" dir="2700000" algn="tl">
                        <a:srgbClr val="000000">
                          <a:alpha val="43137"/>
                        </a:srgbClr>
                      </a:outerShdw>
                    </a:effectLst>
                    <a:uLnTx/>
                    <a:uFillTx/>
                    <a:latin typeface="appleberry" pitchFamily="2" charset="0"/>
                    <a:ea typeface="+mn-ea"/>
                    <a:cs typeface="Arial"/>
                    <a:sym typeface="Arial"/>
                  </a:rPr>
                  <a:t>Observer</a:t>
                </a:r>
              </a:p>
            </p:txBody>
          </p:sp>
          <p:pic>
            <p:nvPicPr>
              <p:cNvPr id="15" name="Image 14" descr="Une image contenant horloge, cercle, Graphique, conception&#10;&#10;Le contenu généré par l’IA peut être incorrect.">
                <a:extLst>
                  <a:ext uri="{FF2B5EF4-FFF2-40B4-BE49-F238E27FC236}">
                    <a16:creationId xmlns:a16="http://schemas.microsoft.com/office/drawing/2014/main" id="{47500CC5-EA0A-7C93-7B6F-A3AC705B1AA5}"/>
                  </a:ext>
                </a:extLst>
              </p:cNvPr>
              <p:cNvPicPr>
                <a:picLocks noChangeAspect="1"/>
              </p:cNvPicPr>
              <p:nvPr/>
            </p:nvPicPr>
            <p:blipFill>
              <a:blip r:embed="rId3"/>
              <a:stretch>
                <a:fillRect/>
              </a:stretch>
            </p:blipFill>
            <p:spPr>
              <a:xfrm>
                <a:off x="2718262" y="1955997"/>
                <a:ext cx="575826" cy="369824"/>
              </a:xfrm>
              <a:prstGeom prst="rect">
                <a:avLst/>
              </a:prstGeom>
            </p:spPr>
          </p:pic>
        </p:grpSp>
      </p:grpSp>
      <p:grpSp>
        <p:nvGrpSpPr>
          <p:cNvPr id="5" name="Groupe 4">
            <a:extLst>
              <a:ext uri="{FF2B5EF4-FFF2-40B4-BE49-F238E27FC236}">
                <a16:creationId xmlns:a16="http://schemas.microsoft.com/office/drawing/2014/main" id="{F39A418C-D9C5-DD81-0E32-028E6C3ADF27}"/>
              </a:ext>
            </a:extLst>
          </p:cNvPr>
          <p:cNvGrpSpPr/>
          <p:nvPr/>
        </p:nvGrpSpPr>
        <p:grpSpPr>
          <a:xfrm>
            <a:off x="1868213" y="2320506"/>
            <a:ext cx="2740020" cy="1062208"/>
            <a:chOff x="1868213" y="2320506"/>
            <a:chExt cx="2740020" cy="1062208"/>
          </a:xfrm>
        </p:grpSpPr>
        <p:sp>
          <p:nvSpPr>
            <p:cNvPr id="19" name="Rectangle : coins arrondis 18">
              <a:extLst>
                <a:ext uri="{FF2B5EF4-FFF2-40B4-BE49-F238E27FC236}">
                  <a16:creationId xmlns:a16="http://schemas.microsoft.com/office/drawing/2014/main" id="{20A5D608-C8CA-9BC4-7946-71E7AC2F460C}"/>
                </a:ext>
              </a:extLst>
            </p:cNvPr>
            <p:cNvSpPr/>
            <p:nvPr/>
          </p:nvSpPr>
          <p:spPr>
            <a:xfrm>
              <a:off x="1960956" y="2320506"/>
              <a:ext cx="2647277" cy="1062208"/>
            </a:xfrm>
            <a:prstGeom prst="roundRect">
              <a:avLst/>
            </a:prstGeom>
            <a:solidFill>
              <a:srgbClr val="03A7A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1" name="Groupe 20">
              <a:extLst>
                <a:ext uri="{FF2B5EF4-FFF2-40B4-BE49-F238E27FC236}">
                  <a16:creationId xmlns:a16="http://schemas.microsoft.com/office/drawing/2014/main" id="{83EF1937-0C21-24EF-0959-F54E84EF632A}"/>
                </a:ext>
              </a:extLst>
            </p:cNvPr>
            <p:cNvGrpSpPr/>
            <p:nvPr/>
          </p:nvGrpSpPr>
          <p:grpSpPr>
            <a:xfrm>
              <a:off x="1868213" y="2501465"/>
              <a:ext cx="2408548" cy="777585"/>
              <a:chOff x="7025694" y="1150140"/>
              <a:chExt cx="1806411" cy="583189"/>
            </a:xfrm>
          </p:grpSpPr>
          <p:sp>
            <p:nvSpPr>
              <p:cNvPr id="25" name="ZoneTexte 24">
                <a:extLst>
                  <a:ext uri="{FF2B5EF4-FFF2-40B4-BE49-F238E27FC236}">
                    <a16:creationId xmlns:a16="http://schemas.microsoft.com/office/drawing/2014/main" id="{FD05E8BA-8A12-4FC6-D198-1EA26CCB88B2}"/>
                  </a:ext>
                </a:extLst>
              </p:cNvPr>
              <p:cNvSpPr txBox="1"/>
              <p:nvPr/>
            </p:nvSpPr>
            <p:spPr>
              <a:xfrm>
                <a:off x="7025694" y="1387080"/>
                <a:ext cx="1600647" cy="34624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BE" sz="2400" b="1" i="0" u="none" strike="noStrike" kern="0" cap="none" spc="400" normalizeH="0" baseline="0" noProof="0">
                    <a:ln>
                      <a:noFill/>
                    </a:ln>
                    <a:solidFill>
                      <a:srgbClr val="FFFFFF"/>
                    </a:solidFill>
                    <a:effectLst>
                      <a:outerShdw blurRad="38100" dist="38100" dir="2700000" algn="tl">
                        <a:srgbClr val="000000">
                          <a:alpha val="43137"/>
                        </a:srgbClr>
                      </a:outerShdw>
                    </a:effectLst>
                    <a:uLnTx/>
                    <a:uFillTx/>
                    <a:latin typeface="appleberry" pitchFamily="2" charset="0"/>
                    <a:ea typeface="+mn-ea"/>
                    <a:cs typeface="Arial"/>
                    <a:sym typeface="Arial"/>
                  </a:rPr>
                  <a:t>Adapter</a:t>
                </a:r>
              </a:p>
            </p:txBody>
          </p:sp>
          <p:pic>
            <p:nvPicPr>
              <p:cNvPr id="23" name="Image 22" descr="Une image contenant symbole, conception&#10;&#10;Le contenu généré par l’IA peut être incorrect.">
                <a:extLst>
                  <a:ext uri="{FF2B5EF4-FFF2-40B4-BE49-F238E27FC236}">
                    <a16:creationId xmlns:a16="http://schemas.microsoft.com/office/drawing/2014/main" id="{C838A24D-7184-624E-31B2-274970803958}"/>
                  </a:ext>
                </a:extLst>
              </p:cNvPr>
              <p:cNvPicPr>
                <a:picLocks noChangeAspect="1"/>
              </p:cNvPicPr>
              <p:nvPr/>
            </p:nvPicPr>
            <p:blipFill>
              <a:blip r:embed="rId4"/>
              <a:stretch>
                <a:fillRect/>
              </a:stretch>
            </p:blipFill>
            <p:spPr>
              <a:xfrm>
                <a:off x="8420576" y="1150140"/>
                <a:ext cx="411529" cy="583188"/>
              </a:xfrm>
              <a:prstGeom prst="rect">
                <a:avLst/>
              </a:prstGeom>
            </p:spPr>
          </p:pic>
        </p:grpSp>
      </p:grpSp>
      <p:grpSp>
        <p:nvGrpSpPr>
          <p:cNvPr id="6" name="Groupe 5">
            <a:extLst>
              <a:ext uri="{FF2B5EF4-FFF2-40B4-BE49-F238E27FC236}">
                <a16:creationId xmlns:a16="http://schemas.microsoft.com/office/drawing/2014/main" id="{BB9F9CAC-2881-205F-44CD-930D67A83918}"/>
              </a:ext>
            </a:extLst>
          </p:cNvPr>
          <p:cNvGrpSpPr/>
          <p:nvPr/>
        </p:nvGrpSpPr>
        <p:grpSpPr>
          <a:xfrm>
            <a:off x="1960956" y="3558910"/>
            <a:ext cx="2957227" cy="1062208"/>
            <a:chOff x="1960956" y="3558910"/>
            <a:chExt cx="2957227" cy="1062208"/>
          </a:xfrm>
        </p:grpSpPr>
        <p:sp>
          <p:nvSpPr>
            <p:cNvPr id="20" name="Rectangle : coins arrondis 19">
              <a:extLst>
                <a:ext uri="{FF2B5EF4-FFF2-40B4-BE49-F238E27FC236}">
                  <a16:creationId xmlns:a16="http://schemas.microsoft.com/office/drawing/2014/main" id="{F9CDD512-FE49-FFB9-C171-ED5987F113A0}"/>
                </a:ext>
              </a:extLst>
            </p:cNvPr>
            <p:cNvSpPr/>
            <p:nvPr/>
          </p:nvSpPr>
          <p:spPr>
            <a:xfrm>
              <a:off x="1960956" y="3558910"/>
              <a:ext cx="2647277" cy="1062208"/>
            </a:xfrm>
            <a:prstGeom prst="roundRect">
              <a:avLst/>
            </a:prstGeom>
            <a:solidFill>
              <a:srgbClr val="03A7A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6" name="Groupe 25">
              <a:extLst>
                <a:ext uri="{FF2B5EF4-FFF2-40B4-BE49-F238E27FC236}">
                  <a16:creationId xmlns:a16="http://schemas.microsoft.com/office/drawing/2014/main" id="{3D0188E1-6DF1-0308-2A54-8B57F3E3B828}"/>
                </a:ext>
              </a:extLst>
            </p:cNvPr>
            <p:cNvGrpSpPr/>
            <p:nvPr/>
          </p:nvGrpSpPr>
          <p:grpSpPr>
            <a:xfrm>
              <a:off x="2105972" y="3620162"/>
              <a:ext cx="2812211" cy="868961"/>
              <a:chOff x="6850764" y="4128853"/>
              <a:chExt cx="2109159" cy="651721"/>
            </a:xfrm>
          </p:grpSpPr>
          <p:sp>
            <p:nvSpPr>
              <p:cNvPr id="30" name="ZoneTexte 29">
                <a:extLst>
                  <a:ext uri="{FF2B5EF4-FFF2-40B4-BE49-F238E27FC236}">
                    <a16:creationId xmlns:a16="http://schemas.microsoft.com/office/drawing/2014/main" id="{5AE270CC-5E1C-98DC-8C5A-66465B3FE44D}"/>
                  </a:ext>
                </a:extLst>
              </p:cNvPr>
              <p:cNvSpPr txBox="1"/>
              <p:nvPr/>
            </p:nvSpPr>
            <p:spPr>
              <a:xfrm>
                <a:off x="7425009" y="4128853"/>
                <a:ext cx="1534914"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fr-BE" sz="2400" b="1" i="0" u="none" strike="noStrike" kern="0" cap="none" spc="400" normalizeH="0" baseline="0" noProof="0">
                    <a:ln>
                      <a:noFill/>
                    </a:ln>
                    <a:solidFill>
                      <a:srgbClr val="FFFFFF"/>
                    </a:solidFill>
                    <a:effectLst>
                      <a:outerShdw blurRad="38100" dist="38100" dir="2700000" algn="tl">
                        <a:srgbClr val="000000">
                          <a:alpha val="43137"/>
                        </a:srgbClr>
                      </a:outerShdw>
                    </a:effectLst>
                    <a:uLnTx/>
                    <a:uFillTx/>
                    <a:latin typeface="appleberry" pitchFamily="2" charset="0"/>
                    <a:ea typeface="+mn-ea"/>
                    <a:cs typeface="Arial"/>
                    <a:sym typeface="Arial"/>
                  </a:rPr>
                  <a:t>Soutenir</a:t>
                </a:r>
              </a:p>
            </p:txBody>
          </p:sp>
          <p:pic>
            <p:nvPicPr>
              <p:cNvPr id="28" name="Image 27">
                <a:extLst>
                  <a:ext uri="{FF2B5EF4-FFF2-40B4-BE49-F238E27FC236}">
                    <a16:creationId xmlns:a16="http://schemas.microsoft.com/office/drawing/2014/main" id="{2996643E-D2A1-68D1-628B-70830F6E97E4}"/>
                  </a:ext>
                </a:extLst>
              </p:cNvPr>
              <p:cNvPicPr>
                <a:picLocks noChangeAspect="1"/>
              </p:cNvPicPr>
              <p:nvPr/>
            </p:nvPicPr>
            <p:blipFill>
              <a:blip r:embed="rId5"/>
              <a:stretch>
                <a:fillRect/>
              </a:stretch>
            </p:blipFill>
            <p:spPr>
              <a:xfrm>
                <a:off x="6850764" y="4169629"/>
                <a:ext cx="608345" cy="610945"/>
              </a:xfrm>
              <a:prstGeom prst="rect">
                <a:avLst/>
              </a:prstGeom>
            </p:spPr>
          </p:pic>
        </p:grpSp>
      </p:grpSp>
    </p:spTree>
    <p:extLst>
      <p:ext uri="{BB962C8B-B14F-4D97-AF65-F5344CB8AC3E}">
        <p14:creationId xmlns:p14="http://schemas.microsoft.com/office/powerpoint/2010/main" val="25333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11" grpId="0"/>
      <p:bldP spid="10"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E51E4-29EA-B3B9-DE05-256CB9850A2A}"/>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B4159AC-48AA-5192-7A9B-3CE6896E0B26}"/>
              </a:ext>
            </a:extLst>
          </p:cNvPr>
          <p:cNvSpPr txBox="1"/>
          <p:nvPr/>
        </p:nvSpPr>
        <p:spPr>
          <a:xfrm>
            <a:off x="2052535" y="160202"/>
            <a:ext cx="961558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3600" b="1">
                <a:solidFill>
                  <a:srgbClr val="932961"/>
                </a:solidFill>
                <a:latin typeface="Candara" panose="020E0502030303020204" pitchFamily="34" charset="0"/>
                <a:cs typeface="Calibri" panose="020F0502020204030204" pitchFamily="34" charset="0"/>
              </a:rPr>
              <a:t>Une dynamique collective au sein de l’équipe : </a:t>
            </a:r>
            <a:r>
              <a:rPr lang="fr-BE" sz="3600" b="1" err="1">
                <a:solidFill>
                  <a:srgbClr val="932961"/>
                </a:solidFill>
                <a:latin typeface="Candara" panose="020E0502030303020204" pitchFamily="34" charset="0"/>
                <a:cs typeface="Calibri" panose="020F0502020204030204" pitchFamily="34" charset="0"/>
              </a:rPr>
              <a:t>espaces-temps</a:t>
            </a:r>
            <a:r>
              <a:rPr lang="fr-BE" sz="3600" b="1">
                <a:solidFill>
                  <a:srgbClr val="932961"/>
                </a:solidFill>
                <a:latin typeface="Candara" panose="020E0502030303020204" pitchFamily="34" charset="0"/>
                <a:cs typeface="Calibri" panose="020F0502020204030204" pitchFamily="34" charset="0"/>
              </a:rPr>
              <a:t> pour agir ensemble</a:t>
            </a:r>
            <a:endParaRPr kumimoji="0" lang="fr-BE" sz="3600" b="1" i="0" u="none" strike="noStrike" kern="1200" cap="none" spc="0" normalizeH="0" baseline="0" noProof="0">
              <a:ln>
                <a:noFill/>
              </a:ln>
              <a:solidFill>
                <a:srgbClr val="932961"/>
              </a:solidFill>
              <a:effectLst/>
              <a:uLnTx/>
              <a:uFillTx/>
              <a:latin typeface="Candara" panose="020E0502030303020204" pitchFamily="34" charset="0"/>
              <a:ea typeface="+mn-ea"/>
              <a:cs typeface="Calibri" panose="020F0502020204030204" pitchFamily="34" charset="0"/>
            </a:endParaRPr>
          </a:p>
        </p:txBody>
      </p:sp>
      <p:grpSp>
        <p:nvGrpSpPr>
          <p:cNvPr id="6" name="Groupe 5">
            <a:extLst>
              <a:ext uri="{FF2B5EF4-FFF2-40B4-BE49-F238E27FC236}">
                <a16:creationId xmlns:a16="http://schemas.microsoft.com/office/drawing/2014/main" id="{20313F47-5EB6-DFF9-0FF3-A88FD0B49DAA}"/>
              </a:ext>
            </a:extLst>
          </p:cNvPr>
          <p:cNvGrpSpPr/>
          <p:nvPr/>
        </p:nvGrpSpPr>
        <p:grpSpPr>
          <a:xfrm rot="1627590">
            <a:off x="329072" y="2474456"/>
            <a:ext cx="2815725" cy="2491460"/>
            <a:chOff x="4775925" y="839926"/>
            <a:chExt cx="1902854" cy="1728119"/>
          </a:xfrm>
          <a:solidFill>
            <a:srgbClr val="49C5B6">
              <a:alpha val="40000"/>
            </a:srgbClr>
          </a:solidFill>
        </p:grpSpPr>
        <p:sp>
          <p:nvSpPr>
            <p:cNvPr id="8" name="Larme 7">
              <a:extLst>
                <a:ext uri="{FF2B5EF4-FFF2-40B4-BE49-F238E27FC236}">
                  <a16:creationId xmlns:a16="http://schemas.microsoft.com/office/drawing/2014/main" id="{9A02F1C5-A5F5-A511-5589-CCE8F7223731}"/>
                </a:ext>
              </a:extLst>
            </p:cNvPr>
            <p:cNvSpPr/>
            <p:nvPr/>
          </p:nvSpPr>
          <p:spPr>
            <a:xfrm rot="10800000">
              <a:off x="4775925" y="839926"/>
              <a:ext cx="1902854" cy="1728119"/>
            </a:xfrm>
            <a:prstGeom prst="teardrop">
              <a:avLst>
                <a:gd name="adj" fmla="val 67976"/>
              </a:avLst>
            </a:prstGeom>
            <a:solidFill>
              <a:srgbClr val="49C5B6">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ZoneTexte 8">
              <a:extLst>
                <a:ext uri="{FF2B5EF4-FFF2-40B4-BE49-F238E27FC236}">
                  <a16:creationId xmlns:a16="http://schemas.microsoft.com/office/drawing/2014/main" id="{24660526-6079-0AF6-D9D4-13CAECE9B14F}"/>
                </a:ext>
              </a:extLst>
            </p:cNvPr>
            <p:cNvSpPr txBox="1"/>
            <p:nvPr/>
          </p:nvSpPr>
          <p:spPr>
            <a:xfrm rot="19972410">
              <a:off x="4854382" y="1447419"/>
              <a:ext cx="1736210" cy="640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Conseils de classe : </a:t>
              </a:r>
              <a:r>
                <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réguler et structurer le soutien</a:t>
              </a:r>
            </a:p>
          </p:txBody>
        </p:sp>
      </p:grpSp>
      <p:grpSp>
        <p:nvGrpSpPr>
          <p:cNvPr id="10" name="Groupe 9">
            <a:extLst>
              <a:ext uri="{FF2B5EF4-FFF2-40B4-BE49-F238E27FC236}">
                <a16:creationId xmlns:a16="http://schemas.microsoft.com/office/drawing/2014/main" id="{4270C72A-810F-6093-92E4-3382D3008CD0}"/>
              </a:ext>
            </a:extLst>
          </p:cNvPr>
          <p:cNvGrpSpPr/>
          <p:nvPr/>
        </p:nvGrpSpPr>
        <p:grpSpPr>
          <a:xfrm rot="1627590">
            <a:off x="5849403" y="1363955"/>
            <a:ext cx="2470922" cy="2238936"/>
            <a:chOff x="4775925" y="839926"/>
            <a:chExt cx="1902854" cy="1728119"/>
          </a:xfrm>
          <a:solidFill>
            <a:srgbClr val="49C5B6">
              <a:alpha val="40000"/>
            </a:srgbClr>
          </a:solidFill>
        </p:grpSpPr>
        <p:sp>
          <p:nvSpPr>
            <p:cNvPr id="11" name="Larme 10">
              <a:extLst>
                <a:ext uri="{FF2B5EF4-FFF2-40B4-BE49-F238E27FC236}">
                  <a16:creationId xmlns:a16="http://schemas.microsoft.com/office/drawing/2014/main" id="{5857EA77-9E2A-FE9A-426F-CCE1A9E4D605}"/>
                </a:ext>
              </a:extLst>
            </p:cNvPr>
            <p:cNvSpPr/>
            <p:nvPr/>
          </p:nvSpPr>
          <p:spPr>
            <a:xfrm rot="10800000">
              <a:off x="4775925" y="839926"/>
              <a:ext cx="1902854" cy="1728119"/>
            </a:xfrm>
            <a:prstGeom prst="teardrop">
              <a:avLst>
                <a:gd name="adj" fmla="val 67976"/>
              </a:avLst>
            </a:prstGeom>
            <a:solidFill>
              <a:srgbClr val="E090BA">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ZoneTexte 11">
              <a:extLst>
                <a:ext uri="{FF2B5EF4-FFF2-40B4-BE49-F238E27FC236}">
                  <a16:creationId xmlns:a16="http://schemas.microsoft.com/office/drawing/2014/main" id="{A35930F3-9DA8-4CD0-7BAB-58197012EDED}"/>
                </a:ext>
              </a:extLst>
            </p:cNvPr>
            <p:cNvSpPr txBox="1"/>
            <p:nvPr/>
          </p:nvSpPr>
          <p:spPr>
            <a:xfrm rot="19972410">
              <a:off x="4844189" y="1233583"/>
              <a:ext cx="1647729" cy="926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
                </a:spcBef>
                <a:spcAft>
                  <a:spcPts val="10"/>
                </a:spcAft>
                <a:buClrTx/>
                <a:buSzTx/>
                <a:buFontTx/>
                <a:buNone/>
                <a:tabLst/>
                <a:defRPr/>
              </a:pPr>
              <a:r>
                <a:rPr kumimoji="0" lang="fr-BE" sz="180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Utilisation</a:t>
              </a:r>
              <a:r>
                <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 du </a:t>
              </a:r>
              <a:r>
                <a:rPr kumimoji="0" lang="fr-BE" sz="1800" b="1" i="0" u="none" strike="noStrike" kern="1200" cap="none" spc="0" normalizeH="0" baseline="0" noProof="0" err="1">
                  <a:ln>
                    <a:noFill/>
                  </a:ln>
                  <a:solidFill>
                    <a:srgbClr val="555555"/>
                  </a:solidFill>
                  <a:effectLst/>
                  <a:uLnTx/>
                  <a:uFillTx/>
                  <a:latin typeface="Arial"/>
                  <a:ea typeface="Calibri" panose="020F0502020204030204" pitchFamily="34" charset="0"/>
                  <a:cs typeface="Calibri" panose="020F0502020204030204" pitchFamily="34" charset="0"/>
                </a:rPr>
                <a:t>DAccE</a:t>
              </a:r>
              <a:r>
                <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 </a:t>
              </a:r>
              <a:r>
                <a:rPr lang="fr-BE">
                  <a:solidFill>
                    <a:srgbClr val="555555"/>
                  </a:solidFill>
                  <a:latin typeface="Arial"/>
                  <a:ea typeface="Calibri" panose="020F0502020204030204" pitchFamily="34" charset="0"/>
                  <a:cs typeface="Calibri" panose="020F0502020204030204" pitchFamily="34" charset="0"/>
                </a:rPr>
                <a:t>: support de collaboration et de communication</a:t>
              </a:r>
              <a:endPar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endParaRPr>
            </a:p>
          </p:txBody>
        </p:sp>
      </p:grpSp>
      <p:grpSp>
        <p:nvGrpSpPr>
          <p:cNvPr id="13" name="Groupe 12">
            <a:extLst>
              <a:ext uri="{FF2B5EF4-FFF2-40B4-BE49-F238E27FC236}">
                <a16:creationId xmlns:a16="http://schemas.microsoft.com/office/drawing/2014/main" id="{18C409CF-418C-2327-39B1-52F6A61F67E9}"/>
              </a:ext>
            </a:extLst>
          </p:cNvPr>
          <p:cNvGrpSpPr/>
          <p:nvPr/>
        </p:nvGrpSpPr>
        <p:grpSpPr>
          <a:xfrm rot="1627590">
            <a:off x="2999789" y="1685814"/>
            <a:ext cx="3026352" cy="2541339"/>
            <a:chOff x="4661528" y="778476"/>
            <a:chExt cx="2330590" cy="1961528"/>
          </a:xfrm>
          <a:solidFill>
            <a:srgbClr val="49C5B6">
              <a:alpha val="40000"/>
            </a:srgbClr>
          </a:solidFill>
        </p:grpSpPr>
        <p:sp>
          <p:nvSpPr>
            <p:cNvPr id="14" name="Larme 13">
              <a:extLst>
                <a:ext uri="{FF2B5EF4-FFF2-40B4-BE49-F238E27FC236}">
                  <a16:creationId xmlns:a16="http://schemas.microsoft.com/office/drawing/2014/main" id="{80D586C6-D94A-CB6D-38AF-DB5E692750CB}"/>
                </a:ext>
              </a:extLst>
            </p:cNvPr>
            <p:cNvSpPr/>
            <p:nvPr/>
          </p:nvSpPr>
          <p:spPr>
            <a:xfrm rot="10800000">
              <a:off x="4661528" y="778476"/>
              <a:ext cx="2330590" cy="1961528"/>
            </a:xfrm>
            <a:prstGeom prst="teardrop">
              <a:avLst>
                <a:gd name="adj" fmla="val 67976"/>
              </a:avLst>
            </a:prstGeom>
            <a:solidFill>
              <a:srgbClr val="FFC000">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ZoneTexte 14">
              <a:extLst>
                <a:ext uri="{FF2B5EF4-FFF2-40B4-BE49-F238E27FC236}">
                  <a16:creationId xmlns:a16="http://schemas.microsoft.com/office/drawing/2014/main" id="{89380BCF-2F7E-B6E8-F8F2-F73D075988B8}"/>
                </a:ext>
              </a:extLst>
            </p:cNvPr>
            <p:cNvSpPr txBox="1"/>
            <p:nvPr/>
          </p:nvSpPr>
          <p:spPr>
            <a:xfrm rot="19972410">
              <a:off x="5014365" y="1257105"/>
              <a:ext cx="1879350" cy="13540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Accompagnement personnalisé et accompagnement renforcé : </a:t>
              </a:r>
              <a:r>
                <a:rPr kumimoji="0" lang="fr-BE" sz="1800" b="0" i="0" u="none" strike="noStrike" kern="1200" cap="none" spc="0" normalizeH="0" baseline="0" noProof="0" err="1">
                  <a:ln>
                    <a:noFill/>
                  </a:ln>
                  <a:solidFill>
                    <a:srgbClr val="555555"/>
                  </a:solidFill>
                  <a:effectLst/>
                  <a:uLnTx/>
                  <a:uFillTx/>
                  <a:latin typeface="Arial"/>
                  <a:ea typeface="Calibri" panose="020F0502020204030204" pitchFamily="34" charset="0"/>
                  <a:cs typeface="Calibri" panose="020F0502020204030204" pitchFamily="34" charset="0"/>
                </a:rPr>
                <a:t>coenseignement</a:t>
              </a:r>
              <a:r>
                <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 - </a:t>
              </a:r>
              <a:r>
                <a:rPr kumimoji="0" lang="fr-BE" sz="1800" b="0" i="0" u="none" strike="noStrike" kern="1200" cap="none" spc="0" normalizeH="0" baseline="0" noProof="0" err="1">
                  <a:ln>
                    <a:noFill/>
                  </a:ln>
                  <a:solidFill>
                    <a:srgbClr val="555555"/>
                  </a:solidFill>
                  <a:effectLst/>
                  <a:uLnTx/>
                  <a:uFillTx/>
                  <a:latin typeface="Arial"/>
                  <a:ea typeface="Calibri" panose="020F0502020204030204" pitchFamily="34" charset="0"/>
                  <a:cs typeface="Calibri" panose="020F0502020204030204" pitchFamily="34" charset="0"/>
                </a:rPr>
                <a:t>cointervention</a:t>
              </a:r>
              <a:endPar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endParaRPr>
            </a:p>
          </p:txBody>
        </p:sp>
      </p:grpSp>
      <p:grpSp>
        <p:nvGrpSpPr>
          <p:cNvPr id="19" name="Groupe 18">
            <a:extLst>
              <a:ext uri="{FF2B5EF4-FFF2-40B4-BE49-F238E27FC236}">
                <a16:creationId xmlns:a16="http://schemas.microsoft.com/office/drawing/2014/main" id="{6919FB6C-A32A-3F26-2EDE-5B5E0FAE6C36}"/>
              </a:ext>
            </a:extLst>
          </p:cNvPr>
          <p:cNvGrpSpPr/>
          <p:nvPr/>
        </p:nvGrpSpPr>
        <p:grpSpPr>
          <a:xfrm rot="1627590">
            <a:off x="8359197" y="1400172"/>
            <a:ext cx="1929929" cy="1860269"/>
            <a:chOff x="4775925" y="839926"/>
            <a:chExt cx="1902854" cy="1728119"/>
          </a:xfrm>
          <a:solidFill>
            <a:srgbClr val="49C5B6">
              <a:alpha val="40000"/>
            </a:srgbClr>
          </a:solidFill>
        </p:grpSpPr>
        <p:sp>
          <p:nvSpPr>
            <p:cNvPr id="20" name="Larme 19">
              <a:extLst>
                <a:ext uri="{FF2B5EF4-FFF2-40B4-BE49-F238E27FC236}">
                  <a16:creationId xmlns:a16="http://schemas.microsoft.com/office/drawing/2014/main" id="{64F0E0FB-C25F-E07E-2CE0-A1BE4E43460D}"/>
                </a:ext>
              </a:extLst>
            </p:cNvPr>
            <p:cNvSpPr/>
            <p:nvPr/>
          </p:nvSpPr>
          <p:spPr>
            <a:xfrm rot="10800000">
              <a:off x="4775925" y="839926"/>
              <a:ext cx="1902854" cy="1728119"/>
            </a:xfrm>
            <a:prstGeom prst="teardrop">
              <a:avLst>
                <a:gd name="adj" fmla="val 67976"/>
              </a:avLst>
            </a:prstGeom>
            <a:solidFill>
              <a:srgbClr val="49C5B6">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ZoneTexte 20">
              <a:extLst>
                <a:ext uri="{FF2B5EF4-FFF2-40B4-BE49-F238E27FC236}">
                  <a16:creationId xmlns:a16="http://schemas.microsoft.com/office/drawing/2014/main" id="{8CFAC323-4CBC-2689-B4BE-97F4CDEE2219}"/>
                </a:ext>
              </a:extLst>
            </p:cNvPr>
            <p:cNvSpPr txBox="1"/>
            <p:nvPr/>
          </p:nvSpPr>
          <p:spPr>
            <a:xfrm rot="19972410">
              <a:off x="4986569" y="1331387"/>
              <a:ext cx="1647729" cy="712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Echanges informels et formels</a:t>
              </a:r>
            </a:p>
          </p:txBody>
        </p:sp>
      </p:grpSp>
      <p:grpSp>
        <p:nvGrpSpPr>
          <p:cNvPr id="22" name="Groupe 21">
            <a:extLst>
              <a:ext uri="{FF2B5EF4-FFF2-40B4-BE49-F238E27FC236}">
                <a16:creationId xmlns:a16="http://schemas.microsoft.com/office/drawing/2014/main" id="{27DEA56F-C554-2EB0-04C6-701557326C31}"/>
              </a:ext>
            </a:extLst>
          </p:cNvPr>
          <p:cNvGrpSpPr/>
          <p:nvPr/>
        </p:nvGrpSpPr>
        <p:grpSpPr>
          <a:xfrm rot="1627590">
            <a:off x="2823935" y="4280320"/>
            <a:ext cx="2308258" cy="1989797"/>
            <a:chOff x="4775925" y="839926"/>
            <a:chExt cx="1926027" cy="1728119"/>
          </a:xfrm>
          <a:solidFill>
            <a:srgbClr val="49C5B6">
              <a:alpha val="40000"/>
            </a:srgbClr>
          </a:solidFill>
        </p:grpSpPr>
        <p:sp>
          <p:nvSpPr>
            <p:cNvPr id="23" name="Larme 22">
              <a:extLst>
                <a:ext uri="{FF2B5EF4-FFF2-40B4-BE49-F238E27FC236}">
                  <a16:creationId xmlns:a16="http://schemas.microsoft.com/office/drawing/2014/main" id="{D6095044-C5B0-DDC2-2DFC-4330A45F4F50}"/>
                </a:ext>
              </a:extLst>
            </p:cNvPr>
            <p:cNvSpPr/>
            <p:nvPr/>
          </p:nvSpPr>
          <p:spPr>
            <a:xfrm rot="10800000">
              <a:off x="4775925" y="839926"/>
              <a:ext cx="1902854" cy="1728119"/>
            </a:xfrm>
            <a:prstGeom prst="teardrop">
              <a:avLst>
                <a:gd name="adj" fmla="val 67976"/>
              </a:avLst>
            </a:prstGeom>
            <a:solidFill>
              <a:srgbClr val="E090BA">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ZoneTexte 23">
              <a:extLst>
                <a:ext uri="{FF2B5EF4-FFF2-40B4-BE49-F238E27FC236}">
                  <a16:creationId xmlns:a16="http://schemas.microsoft.com/office/drawing/2014/main" id="{1EE007EA-7C1C-D6AF-6976-320A4E868152}"/>
                </a:ext>
              </a:extLst>
            </p:cNvPr>
            <p:cNvSpPr txBox="1"/>
            <p:nvPr/>
          </p:nvSpPr>
          <p:spPr>
            <a:xfrm rot="19972410">
              <a:off x="4945648" y="1313948"/>
              <a:ext cx="1756304" cy="561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Partenariat </a:t>
              </a:r>
            </a:p>
            <a:p>
              <a:pPr marL="0" marR="0" lvl="0" indent="0" algn="l"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avec les parents</a:t>
              </a:r>
            </a:p>
          </p:txBody>
        </p:sp>
      </p:grpSp>
      <p:grpSp>
        <p:nvGrpSpPr>
          <p:cNvPr id="25" name="Groupe 24">
            <a:extLst>
              <a:ext uri="{FF2B5EF4-FFF2-40B4-BE49-F238E27FC236}">
                <a16:creationId xmlns:a16="http://schemas.microsoft.com/office/drawing/2014/main" id="{6AB48248-B298-36E5-F706-AE51730810B9}"/>
              </a:ext>
            </a:extLst>
          </p:cNvPr>
          <p:cNvGrpSpPr/>
          <p:nvPr/>
        </p:nvGrpSpPr>
        <p:grpSpPr>
          <a:xfrm rot="1627590">
            <a:off x="5159904" y="4035774"/>
            <a:ext cx="1801456" cy="1670710"/>
            <a:chOff x="4775925" y="839926"/>
            <a:chExt cx="1902854" cy="1728119"/>
          </a:xfrm>
          <a:solidFill>
            <a:srgbClr val="49C5B6">
              <a:alpha val="40000"/>
            </a:srgbClr>
          </a:solidFill>
        </p:grpSpPr>
        <p:sp>
          <p:nvSpPr>
            <p:cNvPr id="26" name="Larme 25">
              <a:extLst>
                <a:ext uri="{FF2B5EF4-FFF2-40B4-BE49-F238E27FC236}">
                  <a16:creationId xmlns:a16="http://schemas.microsoft.com/office/drawing/2014/main" id="{DF6057A6-FF28-A8CC-28BD-D082B1F80C70}"/>
                </a:ext>
              </a:extLst>
            </p:cNvPr>
            <p:cNvSpPr/>
            <p:nvPr/>
          </p:nvSpPr>
          <p:spPr>
            <a:xfrm rot="10800000">
              <a:off x="4775925" y="839926"/>
              <a:ext cx="1902854" cy="1728119"/>
            </a:xfrm>
            <a:prstGeom prst="teardrop">
              <a:avLst>
                <a:gd name="adj" fmla="val 67976"/>
              </a:avLst>
            </a:prstGeom>
            <a:solidFill>
              <a:srgbClr val="49C5B6">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ZoneTexte 26">
              <a:extLst>
                <a:ext uri="{FF2B5EF4-FFF2-40B4-BE49-F238E27FC236}">
                  <a16:creationId xmlns:a16="http://schemas.microsoft.com/office/drawing/2014/main" id="{FF5018FB-EF63-921E-4362-7BA9199C4CF9}"/>
                </a:ext>
              </a:extLst>
            </p:cNvPr>
            <p:cNvSpPr txBox="1"/>
            <p:nvPr/>
          </p:nvSpPr>
          <p:spPr>
            <a:xfrm rot="19972410">
              <a:off x="4981788" y="1211200"/>
              <a:ext cx="1647729" cy="285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Rôle du titulaire</a:t>
              </a:r>
            </a:p>
          </p:txBody>
        </p:sp>
      </p:grpSp>
      <p:grpSp>
        <p:nvGrpSpPr>
          <p:cNvPr id="28" name="Groupe 27">
            <a:extLst>
              <a:ext uri="{FF2B5EF4-FFF2-40B4-BE49-F238E27FC236}">
                <a16:creationId xmlns:a16="http://schemas.microsoft.com/office/drawing/2014/main" id="{4680F134-3E05-0A11-0594-CEF6BA143639}"/>
              </a:ext>
            </a:extLst>
          </p:cNvPr>
          <p:cNvGrpSpPr/>
          <p:nvPr/>
        </p:nvGrpSpPr>
        <p:grpSpPr>
          <a:xfrm rot="1627590">
            <a:off x="7061809" y="3283946"/>
            <a:ext cx="3870566" cy="3045397"/>
            <a:chOff x="4622983" y="963667"/>
            <a:chExt cx="2223178" cy="1979923"/>
          </a:xfrm>
          <a:solidFill>
            <a:srgbClr val="49C5B6">
              <a:alpha val="40000"/>
            </a:srgbClr>
          </a:solidFill>
        </p:grpSpPr>
        <p:sp>
          <p:nvSpPr>
            <p:cNvPr id="29" name="Larme 28">
              <a:extLst>
                <a:ext uri="{FF2B5EF4-FFF2-40B4-BE49-F238E27FC236}">
                  <a16:creationId xmlns:a16="http://schemas.microsoft.com/office/drawing/2014/main" id="{BF7C2B71-50A9-4AEF-CA35-B0910D751788}"/>
                </a:ext>
              </a:extLst>
            </p:cNvPr>
            <p:cNvSpPr/>
            <p:nvPr/>
          </p:nvSpPr>
          <p:spPr>
            <a:xfrm rot="9426134">
              <a:off x="4622983" y="963667"/>
              <a:ext cx="2223178" cy="1979923"/>
            </a:xfrm>
            <a:prstGeom prst="teardrop">
              <a:avLst>
                <a:gd name="adj" fmla="val 67976"/>
              </a:avLst>
            </a:prstGeom>
            <a:solidFill>
              <a:srgbClr val="FFC000">
                <a:alpha val="60000"/>
              </a:srgb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ZoneTexte 29">
              <a:extLst>
                <a:ext uri="{FF2B5EF4-FFF2-40B4-BE49-F238E27FC236}">
                  <a16:creationId xmlns:a16="http://schemas.microsoft.com/office/drawing/2014/main" id="{E4FF6261-31E3-AF35-8490-65779CCF4C09}"/>
                </a:ext>
              </a:extLst>
            </p:cNvPr>
            <p:cNvSpPr txBox="1"/>
            <p:nvPr/>
          </p:nvSpPr>
          <p:spPr>
            <a:xfrm rot="19972410">
              <a:off x="4778903" y="1378433"/>
              <a:ext cx="1849496" cy="9604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
                </a:spcBef>
                <a:spcAft>
                  <a:spcPts val="10"/>
                </a:spcAft>
                <a:buClrTx/>
                <a:buSzTx/>
                <a:buFontTx/>
                <a:buNone/>
                <a:tabLst/>
                <a:defRPr/>
              </a:pPr>
              <a:r>
                <a:rPr kumimoji="0" lang="fr-BE" sz="1800" b="1"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Pratiques de collaboration – d’échanges – d’analyses de pratiques : </a:t>
              </a:r>
              <a:r>
                <a:rPr kumimoji="0" lang="fr-BE" sz="1800" b="0" i="0" u="none" strike="noStrike" kern="1200" cap="none" spc="0" normalizeH="0" baseline="0" noProof="0">
                  <a:ln>
                    <a:noFill/>
                  </a:ln>
                  <a:solidFill>
                    <a:srgbClr val="555555"/>
                  </a:solidFill>
                  <a:effectLst/>
                  <a:uLnTx/>
                  <a:uFillTx/>
                  <a:latin typeface="Arial"/>
                  <a:ea typeface="Calibri" panose="020F0502020204030204" pitchFamily="34" charset="0"/>
                  <a:cs typeface="Calibri" panose="020F0502020204030204" pitchFamily="34" charset="0"/>
                </a:rPr>
                <a:t>professeurs, éducateurs, direction, partenaires (CPMS, pôles …)</a:t>
              </a:r>
            </a:p>
          </p:txBody>
        </p:sp>
      </p:grpSp>
    </p:spTree>
    <p:extLst>
      <p:ext uri="{BB962C8B-B14F-4D97-AF65-F5344CB8AC3E}">
        <p14:creationId xmlns:p14="http://schemas.microsoft.com/office/powerpoint/2010/main" val="103495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4E5585EB-3272-C31D-2C8A-DA307270C564}"/>
            </a:ext>
          </a:extLst>
        </p:cNvPr>
        <p:cNvGrpSpPr/>
        <p:nvPr/>
      </p:nvGrpSpPr>
      <p:grpSpPr>
        <a:xfrm>
          <a:off x="0" y="0"/>
          <a:ext cx="0" cy="0"/>
          <a:chOff x="0" y="0"/>
          <a:chExt cx="0" cy="0"/>
        </a:xfrm>
      </p:grpSpPr>
      <p:sp>
        <p:nvSpPr>
          <p:cNvPr id="15" name="Titre 1">
            <a:extLst>
              <a:ext uri="{FF2B5EF4-FFF2-40B4-BE49-F238E27FC236}">
                <a16:creationId xmlns:a16="http://schemas.microsoft.com/office/drawing/2014/main" id="{5446FEAC-274B-DD77-D642-7849FFD76F93}"/>
              </a:ext>
            </a:extLst>
          </p:cNvPr>
          <p:cNvSpPr txBox="1">
            <a:spLocks/>
          </p:cNvSpPr>
          <p:nvPr/>
        </p:nvSpPr>
        <p:spPr>
          <a:xfrm>
            <a:off x="1047238" y="27"/>
            <a:ext cx="10775369" cy="977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Montserrat"/>
              <a:buNone/>
              <a:defRPr sz="42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1" i="0" u="none" strike="noStrike" cap="none">
                <a:solidFill>
                  <a:schemeClr val="lt1"/>
                </a:solidFill>
                <a:latin typeface="Montserrat"/>
                <a:ea typeface="Montserrat"/>
                <a:cs typeface="Montserrat"/>
                <a:sym typeface="Montserrat"/>
              </a:defRPr>
            </a:lvl9pPr>
          </a:lstStyle>
          <a:p>
            <a:pPr marL="0" marR="0" lvl="0" indent="0" algn="ctr" defTabSz="1219170" rtl="0" eaLnBrk="1" fontAlgn="auto" latinLnBrk="0" hangingPunct="1">
              <a:lnSpc>
                <a:spcPct val="100000"/>
              </a:lnSpc>
              <a:spcBef>
                <a:spcPts val="0"/>
              </a:spcBef>
              <a:spcAft>
                <a:spcPts val="0"/>
              </a:spcAft>
              <a:buClr>
                <a:srgbClr val="555555"/>
              </a:buClr>
              <a:buSzPts val="4200"/>
              <a:buFont typeface="Montserrat"/>
              <a:buNone/>
              <a:tabLst/>
              <a:defRPr/>
            </a:pPr>
            <a:r>
              <a:rPr kumimoji="0" lang="fr-FR" sz="3200" b="1" i="0" u="none" strike="noStrike" kern="0" cap="none" spc="0" normalizeH="0" baseline="0" noProof="0">
                <a:ln>
                  <a:noFill/>
                </a:ln>
                <a:solidFill>
                  <a:srgbClr val="F8D9EC">
                    <a:lumMod val="50000"/>
                  </a:srgbClr>
                </a:solidFill>
                <a:effectLst/>
                <a:uLnTx/>
                <a:uFillTx/>
                <a:latin typeface="Calibri" panose="020F0502020204030204" pitchFamily="34" charset="0"/>
                <a:cs typeface="Calibri" panose="020F0502020204030204" pitchFamily="34" charset="0"/>
                <a:sym typeface="Montserrat"/>
              </a:rPr>
              <a:t>N°2 : </a:t>
            </a:r>
            <a:r>
              <a:rPr kumimoji="0" lang="fr-BE" sz="3200" b="1" i="0" u="none" strike="noStrike" kern="0" cap="none" spc="0" normalizeH="0" baseline="0" noProof="0">
                <a:ln>
                  <a:noFill/>
                </a:ln>
                <a:solidFill>
                  <a:srgbClr val="F8D9EC">
                    <a:lumMod val="50000"/>
                  </a:srgbClr>
                </a:solidFill>
                <a:effectLst/>
                <a:uLnTx/>
                <a:uFillTx/>
                <a:latin typeface="Calibri" panose="020F0502020204030204" pitchFamily="34" charset="0"/>
                <a:cs typeface="Calibri" panose="020F0502020204030204" pitchFamily="34" charset="0"/>
                <a:sym typeface="Montserrat"/>
              </a:rPr>
              <a:t>6 visées transversales</a:t>
            </a:r>
            <a:r>
              <a:rPr lang="fr-BE" sz="3200" kern="0">
                <a:solidFill>
                  <a:srgbClr val="F8D9EC">
                    <a:lumMod val="50000"/>
                  </a:srgbClr>
                </a:solidFill>
                <a:latin typeface="Calibri" panose="020F0502020204030204" pitchFamily="34" charset="0"/>
                <a:cs typeface="Calibri" panose="020F0502020204030204" pitchFamily="34" charset="0"/>
              </a:rPr>
              <a:t> du tronc commun, </a:t>
            </a:r>
          </a:p>
          <a:p>
            <a:pPr marL="0" marR="0" lvl="0" indent="0" algn="ctr" defTabSz="1219170" rtl="0" eaLnBrk="1" fontAlgn="auto" latinLnBrk="0" hangingPunct="1">
              <a:lnSpc>
                <a:spcPct val="100000"/>
              </a:lnSpc>
              <a:spcBef>
                <a:spcPts val="0"/>
              </a:spcBef>
              <a:spcAft>
                <a:spcPts val="0"/>
              </a:spcAft>
              <a:buClr>
                <a:srgbClr val="555555"/>
              </a:buClr>
              <a:buSzPts val="4200"/>
              <a:buFont typeface="Montserrat"/>
              <a:buNone/>
              <a:tabLst/>
              <a:defRPr/>
            </a:pPr>
            <a:r>
              <a:rPr lang="fr-BE" sz="3200" kern="0">
                <a:solidFill>
                  <a:srgbClr val="F8D9EC">
                    <a:lumMod val="50000"/>
                  </a:srgbClr>
                </a:solidFill>
                <a:latin typeface="Calibri" panose="020F0502020204030204" pitchFamily="34" charset="0"/>
                <a:cs typeface="Calibri" panose="020F0502020204030204" pitchFamily="34" charset="0"/>
              </a:rPr>
              <a:t>à </a:t>
            </a:r>
            <a:r>
              <a:rPr kumimoji="0" lang="fr-BE" sz="3200" b="1" i="0" u="none" strike="noStrike" kern="0" cap="none" spc="0" normalizeH="0" baseline="0" noProof="0">
                <a:ln>
                  <a:noFill/>
                </a:ln>
                <a:solidFill>
                  <a:srgbClr val="F8D9EC">
                    <a:lumMod val="50000"/>
                  </a:srgbClr>
                </a:solidFill>
                <a:effectLst/>
                <a:uLnTx/>
                <a:uFillTx/>
                <a:latin typeface="Calibri" panose="020F0502020204030204" pitchFamily="34" charset="0"/>
                <a:cs typeface="Calibri" panose="020F0502020204030204" pitchFamily="34" charset="0"/>
                <a:sym typeface="Montserrat"/>
              </a:rPr>
              <a:t>travers les disciplines et les projets</a:t>
            </a:r>
          </a:p>
        </p:txBody>
      </p:sp>
      <p:sp>
        <p:nvSpPr>
          <p:cNvPr id="6" name="ZoneTexte 5">
            <a:extLst>
              <a:ext uri="{FF2B5EF4-FFF2-40B4-BE49-F238E27FC236}">
                <a16:creationId xmlns:a16="http://schemas.microsoft.com/office/drawing/2014/main" id="{15F9B261-5F75-16EF-F833-4EFA1582A09C}"/>
              </a:ext>
            </a:extLst>
          </p:cNvPr>
          <p:cNvSpPr txBox="1"/>
          <p:nvPr/>
        </p:nvSpPr>
        <p:spPr>
          <a:xfrm>
            <a:off x="9816757" y="1418640"/>
            <a:ext cx="2201491" cy="3046988"/>
          </a:xfrm>
          <a:prstGeom prst="rect">
            <a:avLst/>
          </a:prstGeom>
          <a:solidFill>
            <a:schemeClr val="tx2">
              <a:lumMod val="9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Développement </a:t>
            </a:r>
            <a:r>
              <a:rPr lang="fr-BE" sz="2400" b="1">
                <a:solidFill>
                  <a:srgbClr val="555555"/>
                </a:solidFill>
                <a:latin typeface="Calibri" panose="020F0502020204030204" pitchFamily="34" charset="0"/>
                <a:ea typeface="Calibri" panose="020F0502020204030204" pitchFamily="34" charset="0"/>
                <a:cs typeface="Calibri" panose="020F0502020204030204" pitchFamily="34" charset="0"/>
              </a:rPr>
              <a:t>global </a:t>
            </a: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de toute la personne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endParaRPr>
          </a:p>
          <a:p>
            <a:pPr>
              <a:defRPr/>
            </a:pP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Compétences de vie – « soft </a:t>
            </a:r>
            <a:r>
              <a:rPr lang="fr-BE" sz="2400" err="1">
                <a:solidFill>
                  <a:srgbClr val="555555"/>
                </a:solidFill>
                <a:latin typeface="Calibri" panose="020F0502020204030204" pitchFamily="34" charset="0"/>
                <a:ea typeface="Calibri" panose="020F0502020204030204" pitchFamily="34" charset="0"/>
                <a:cs typeface="Calibri" panose="020F0502020204030204" pitchFamily="34" charset="0"/>
              </a:rPr>
              <a:t>skills</a:t>
            </a: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Graphique 9" descr="Clé contour">
            <a:extLst>
              <a:ext uri="{FF2B5EF4-FFF2-40B4-BE49-F238E27FC236}">
                <a16:creationId xmlns:a16="http://schemas.microsoft.com/office/drawing/2014/main" id="{9DA4FC11-47DE-CDA7-5283-4D4457AC7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752" y="3051080"/>
            <a:ext cx="1746972" cy="1746972"/>
          </a:xfrm>
          <a:prstGeom prst="rect">
            <a:avLst/>
          </a:prstGeom>
        </p:spPr>
      </p:pic>
      <p:pic>
        <p:nvPicPr>
          <p:cNvPr id="18" name="Image 17" descr="Une image contenant texte, capture d’écran, Police, diagramme&#10;&#10;Description générée automatiquement">
            <a:extLst>
              <a:ext uri="{FF2B5EF4-FFF2-40B4-BE49-F238E27FC236}">
                <a16:creationId xmlns:a16="http://schemas.microsoft.com/office/drawing/2014/main" id="{10AF2FC5-45FA-C598-9A77-161167EAD1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660" y="977455"/>
            <a:ext cx="7381397" cy="6384240"/>
          </a:xfrm>
          <a:prstGeom prst="rect">
            <a:avLst/>
          </a:prstGeom>
        </p:spPr>
      </p:pic>
    </p:spTree>
    <p:extLst>
      <p:ext uri="{BB962C8B-B14F-4D97-AF65-F5344CB8AC3E}">
        <p14:creationId xmlns:p14="http://schemas.microsoft.com/office/powerpoint/2010/main" val="1208521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201CBC2-A3CB-229E-3971-24D882E71BCE}"/>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EFFA0580-A431-96BD-BB79-E0C30E21BD3E}"/>
              </a:ext>
            </a:extLst>
          </p:cNvPr>
          <p:cNvSpPr txBox="1"/>
          <p:nvPr/>
        </p:nvSpPr>
        <p:spPr>
          <a:xfrm>
            <a:off x="2052536" y="603115"/>
            <a:ext cx="869652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N°3. Une spécificité de notre réseau : l’EPC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a:ln>
                <a:noFill/>
              </a:ln>
              <a:solidFill>
                <a:srgbClr val="F8D9EC">
                  <a:lumMod val="50000"/>
                </a:srgbClr>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F3405A99-ABF8-11D7-D507-68D00DC2A779}"/>
              </a:ext>
            </a:extLst>
          </p:cNvPr>
          <p:cNvSpPr txBox="1"/>
          <p:nvPr/>
        </p:nvSpPr>
        <p:spPr>
          <a:xfrm>
            <a:off x="2052536" y="1409655"/>
            <a:ext cx="4830585" cy="32316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555555"/>
                </a:solidFill>
                <a:effectLst/>
                <a:uLnTx/>
                <a:uFillTx/>
                <a:latin typeface="Calibri"/>
                <a:ea typeface="Calibri"/>
                <a:cs typeface="Calibri"/>
              </a:rPr>
              <a:t>La philosophie et la citoyenneté dans notre réseau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555555"/>
                </a:solidFill>
                <a:effectLst/>
                <a:uLnTx/>
                <a:uFillTx/>
                <a:latin typeface="Calibri"/>
                <a:ea typeface="Calibri"/>
                <a:cs typeface="Calibri"/>
              </a:rPr>
              <a:t>une </a:t>
            </a:r>
            <a:r>
              <a:rPr kumimoji="0" lang="fr-FR" sz="2800" b="1" i="0" u="none" strike="noStrike" kern="1200" cap="none" spc="0" normalizeH="0" baseline="0" noProof="0">
                <a:ln>
                  <a:noFill/>
                </a:ln>
                <a:solidFill>
                  <a:srgbClr val="555555"/>
                </a:solidFill>
                <a:effectLst/>
                <a:uLnTx/>
                <a:uFillTx/>
                <a:latin typeface="Calibri"/>
                <a:ea typeface="Calibri"/>
                <a:cs typeface="Calibri"/>
              </a:rPr>
              <a:t>éducation transversale </a:t>
            </a:r>
            <a:endParaRPr kumimoji="0" lang="fr-FR" sz="2800" b="0" i="0" u="none" strike="noStrike" kern="1200" cap="none" spc="0" normalizeH="0" baseline="0" noProof="0">
              <a:ln>
                <a:noFill/>
              </a:ln>
              <a:solidFill>
                <a:srgbClr val="555555"/>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555555"/>
                </a:solidFill>
                <a:effectLst/>
                <a:uLnTx/>
                <a:uFillTx/>
                <a:latin typeface="Calibri"/>
                <a:ea typeface="Calibri"/>
                <a:cs typeface="Calibri"/>
              </a:rPr>
              <a:t>Sur base </a:t>
            </a:r>
            <a:r>
              <a:rPr kumimoji="0" lang="fr-FR" sz="2400" b="1" i="0" u="none" strike="noStrike" kern="1200" cap="none" spc="0" normalizeH="0" baseline="0" noProof="0">
                <a:ln>
                  <a:noFill/>
                </a:ln>
                <a:solidFill>
                  <a:srgbClr val="555555"/>
                </a:solidFill>
                <a:effectLst/>
                <a:uLnTx/>
                <a:uFillTx/>
                <a:latin typeface="Calibri"/>
                <a:ea typeface="Calibri"/>
                <a:cs typeface="Calibri"/>
              </a:rPr>
              <a:t>d’un référentiel </a:t>
            </a:r>
            <a:r>
              <a:rPr kumimoji="0" lang="fr-FR" sz="2400" b="0" i="0" u="none" strike="noStrike" kern="1200" cap="none" spc="0" normalizeH="0" baseline="0" noProof="0">
                <a:ln>
                  <a:noFill/>
                </a:ln>
                <a:solidFill>
                  <a:srgbClr val="555555"/>
                </a:solidFill>
                <a:effectLst/>
                <a:uLnTx/>
                <a:uFillTx/>
                <a:latin typeface="Calibri"/>
                <a:ea typeface="Calibri"/>
                <a:cs typeface="Calibri"/>
              </a:rPr>
              <a:t>qui liste les attendus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555555"/>
              </a:solidFill>
              <a:effectLst/>
              <a:highlight>
                <a:srgbClr val="FFFF00"/>
              </a:highlight>
              <a:uLnTx/>
              <a:uFillTx/>
              <a:latin typeface="Calibri" panose="020F0502020204030204" pitchFamily="34" charset="0"/>
              <a:ea typeface="Calibri"/>
              <a:cs typeface="Calibri" panose="020F0502020204030204" pitchFamily="34" charset="0"/>
            </a:endParaRPr>
          </a:p>
        </p:txBody>
      </p:sp>
      <p:pic>
        <p:nvPicPr>
          <p:cNvPr id="11" name="Graphique 10" descr="Liste de contrôle contour">
            <a:extLst>
              <a:ext uri="{FF2B5EF4-FFF2-40B4-BE49-F238E27FC236}">
                <a16:creationId xmlns:a16="http://schemas.microsoft.com/office/drawing/2014/main" id="{3C1A9CD6-DE89-1931-1E68-9647D19D4B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220" y="3187039"/>
            <a:ext cx="1340069" cy="1340069"/>
          </a:xfrm>
          <a:prstGeom prst="rect">
            <a:avLst/>
          </a:prstGeom>
        </p:spPr>
      </p:pic>
      <p:pic>
        <p:nvPicPr>
          <p:cNvPr id="3" name="Image 2" descr="Une image contenant Police, conception&#10;&#10;Description générée automatiquement">
            <a:extLst>
              <a:ext uri="{FF2B5EF4-FFF2-40B4-BE49-F238E27FC236}">
                <a16:creationId xmlns:a16="http://schemas.microsoft.com/office/drawing/2014/main" id="{0803945D-BE5B-6CB8-0111-B3231D168B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t="1899" r="145" b="316"/>
          <a:stretch/>
        </p:blipFill>
        <p:spPr>
          <a:xfrm>
            <a:off x="5887355" y="1252958"/>
            <a:ext cx="6583544" cy="2949447"/>
          </a:xfrm>
          <a:prstGeom prst="rect">
            <a:avLst/>
          </a:prstGeom>
        </p:spPr>
      </p:pic>
      <p:sp>
        <p:nvSpPr>
          <p:cNvPr id="2" name="ZoneTexte 1">
            <a:extLst>
              <a:ext uri="{FF2B5EF4-FFF2-40B4-BE49-F238E27FC236}">
                <a16:creationId xmlns:a16="http://schemas.microsoft.com/office/drawing/2014/main" id="{CFBDE540-A2BD-7945-6728-F8CC7A2278A0}"/>
              </a:ext>
            </a:extLst>
          </p:cNvPr>
          <p:cNvSpPr txBox="1"/>
          <p:nvPr/>
        </p:nvSpPr>
        <p:spPr>
          <a:xfrm>
            <a:off x="2924783" y="4876504"/>
            <a:ext cx="76200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Apprendre à mener un </a:t>
            </a:r>
            <a:r>
              <a:rPr kumimoji="0" lang="fr-FR" sz="2400" b="0"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questionnement philosophique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Réfléchir à </a:t>
            </a:r>
            <a:r>
              <a:rPr kumimoji="0" lang="fr-FR" sz="2400" b="0"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son rôle actif et responsable dans une société </a:t>
            </a: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ouverte, plurielle</a:t>
            </a:r>
            <a:endPar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9461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04DFF7DD-18D8-4E54-1493-E218EAF9074E}"/>
            </a:ext>
          </a:extLst>
        </p:cNvPr>
        <p:cNvGrpSpPr/>
        <p:nvPr/>
      </p:nvGrpSpPr>
      <p:grpSpPr>
        <a:xfrm>
          <a:off x="0" y="0"/>
          <a:ext cx="0" cy="0"/>
          <a:chOff x="0" y="0"/>
          <a:chExt cx="0" cy="0"/>
        </a:xfrm>
      </p:grpSpPr>
      <p:sp>
        <p:nvSpPr>
          <p:cNvPr id="5" name="Google Shape;242;p14">
            <a:extLst>
              <a:ext uri="{FF2B5EF4-FFF2-40B4-BE49-F238E27FC236}">
                <a16:creationId xmlns:a16="http://schemas.microsoft.com/office/drawing/2014/main" id="{522B8408-0719-09FB-53DC-FA224B757197}"/>
              </a:ext>
            </a:extLst>
          </p:cNvPr>
          <p:cNvSpPr/>
          <p:nvPr/>
        </p:nvSpPr>
        <p:spPr>
          <a:xfrm rot="1999492">
            <a:off x="4613455" y="-2572213"/>
            <a:ext cx="8071264" cy="509424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rgbClr val="49C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ZoneTexte 1">
            <a:extLst>
              <a:ext uri="{FF2B5EF4-FFF2-40B4-BE49-F238E27FC236}">
                <a16:creationId xmlns:a16="http://schemas.microsoft.com/office/drawing/2014/main" id="{8CFEE31D-945D-A577-394F-0C9D4CF1FA7D}"/>
              </a:ext>
            </a:extLst>
          </p:cNvPr>
          <p:cNvSpPr txBox="1"/>
          <p:nvPr/>
        </p:nvSpPr>
        <p:spPr>
          <a:xfrm>
            <a:off x="1565127" y="2417479"/>
            <a:ext cx="9542804" cy="1723549"/>
          </a:xfrm>
          <a:prstGeom prst="rect">
            <a:avLst/>
          </a:prstGeom>
          <a:noFill/>
        </p:spPr>
        <p:txBody>
          <a:bodyPr wrap="square" lIns="91440" tIns="45720" rIns="91440" bIns="45720"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5300" b="1" kern="0">
                <a:solidFill>
                  <a:srgbClr val="555555">
                    <a:lumMod val="50000"/>
                  </a:srgbClr>
                </a:solidFill>
                <a:latin typeface="Calibri"/>
                <a:ea typeface="Calibri"/>
                <a:cs typeface="Calibri"/>
                <a:sym typeface="Arial"/>
              </a:rPr>
              <a:t>IV</a:t>
            </a:r>
            <a:r>
              <a:rPr kumimoji="0" lang="fr-FR" sz="5300" b="1" i="0" u="none" strike="noStrike" kern="0" cap="none" spc="0" normalizeH="0" baseline="0" noProof="0">
                <a:ln>
                  <a:noFill/>
                </a:ln>
                <a:solidFill>
                  <a:srgbClr val="555555">
                    <a:lumMod val="50000"/>
                  </a:srgbClr>
                </a:solidFill>
                <a:effectLst/>
                <a:uLnTx/>
                <a:uFillTx/>
                <a:latin typeface="Calibri"/>
                <a:ea typeface="Calibri"/>
                <a:cs typeface="Calibri"/>
                <a:sym typeface="Arial"/>
              </a:rPr>
              <a:t>. Le soutien proposé aux équipes</a:t>
            </a:r>
          </a:p>
        </p:txBody>
      </p:sp>
      <p:pic>
        <p:nvPicPr>
          <p:cNvPr id="10" name="Image 9">
            <a:extLst>
              <a:ext uri="{FF2B5EF4-FFF2-40B4-BE49-F238E27FC236}">
                <a16:creationId xmlns:a16="http://schemas.microsoft.com/office/drawing/2014/main" id="{F01FAA1C-8E2B-F6D4-CB11-5D87B75E74DE}"/>
              </a:ext>
            </a:extLst>
          </p:cNvPr>
          <p:cNvPicPr>
            <a:picLocks noChangeAspect="1"/>
          </p:cNvPicPr>
          <p:nvPr/>
        </p:nvPicPr>
        <p:blipFill>
          <a:blip r:embed="rId3"/>
          <a:stretch>
            <a:fillRect/>
          </a:stretch>
        </p:blipFill>
        <p:spPr>
          <a:xfrm>
            <a:off x="294149" y="4721661"/>
            <a:ext cx="3583536" cy="1962912"/>
          </a:xfrm>
          <a:prstGeom prst="rect">
            <a:avLst/>
          </a:prstGeom>
        </p:spPr>
      </p:pic>
      <p:sp>
        <p:nvSpPr>
          <p:cNvPr id="6" name="ZoneTexte 5">
            <a:extLst>
              <a:ext uri="{FF2B5EF4-FFF2-40B4-BE49-F238E27FC236}">
                <a16:creationId xmlns:a16="http://schemas.microsoft.com/office/drawing/2014/main" id="{6790BA88-341E-2366-8D6E-F9B2E57560D8}"/>
              </a:ext>
            </a:extLst>
          </p:cNvPr>
          <p:cNvSpPr txBox="1"/>
          <p:nvPr/>
        </p:nvSpPr>
        <p:spPr>
          <a:xfrm>
            <a:off x="4200041" y="4514496"/>
            <a:ext cx="6586779" cy="1569660"/>
          </a:xfrm>
          <a:prstGeom prst="rect">
            <a:avLst/>
          </a:prstGeom>
          <a:solidFill>
            <a:srgbClr val="FFC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3200" kern="0" noProof="0">
                <a:solidFill>
                  <a:srgbClr val="FFFFFF"/>
                </a:solidFill>
                <a:latin typeface="Calibri" panose="020F0502020204030204" pitchFamily="34" charset="0"/>
                <a:cs typeface="Calibri" panose="020F0502020204030204" pitchFamily="34" charset="0"/>
                <a:sym typeface="Arial"/>
              </a:rPr>
              <a:t>Quelles sont les actions de formation et d’accompagnement proposées aux équipes, aujourd’hui et demain ?</a:t>
            </a:r>
            <a:endParaRPr kumimoji="0" lang="fr-FR"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4700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0F4A-72B7-FE2F-9465-B0DA661726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8761147-A0F7-4124-9048-1EAAFC6F3178}"/>
              </a:ext>
            </a:extLst>
          </p:cNvPr>
          <p:cNvSpPr>
            <a:spLocks noGrp="1"/>
          </p:cNvSpPr>
          <p:nvPr>
            <p:ph type="title" idx="4294967295"/>
          </p:nvPr>
        </p:nvSpPr>
        <p:spPr>
          <a:xfrm>
            <a:off x="949325" y="208181"/>
            <a:ext cx="10293350" cy="763588"/>
          </a:xfrm>
        </p:spPr>
        <p:txBody>
          <a:bodyPr/>
          <a:lstStyle/>
          <a:p>
            <a:r>
              <a:rPr lang="fr-FR" sz="3200" b="1">
                <a:solidFill>
                  <a:schemeClr val="accent5">
                    <a:lumMod val="50000"/>
                  </a:schemeClr>
                </a:solidFill>
                <a:latin typeface="Calibri" panose="020F0502020204030204" pitchFamily="34" charset="0"/>
                <a:cs typeface="Calibri" panose="020F0502020204030204" pitchFamily="34" charset="0"/>
              </a:rPr>
              <a:t>Tou</a:t>
            </a:r>
            <a:r>
              <a:rPr lang="fr-FR" sz="3200">
                <a:solidFill>
                  <a:schemeClr val="accent5">
                    <a:lumMod val="50000"/>
                  </a:schemeClr>
                </a:solidFill>
                <a:latin typeface="Calibri" panose="020F0502020204030204" pitchFamily="34" charset="0"/>
                <a:cs typeface="Calibri" panose="020F0502020204030204" pitchFamily="34" charset="0"/>
              </a:rPr>
              <a:t>s les services de la Direction de l’enseignement secondaire mobilisés à vos côtés</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9F4CA25D-CF94-F298-2CB4-F1A03A629F2C}"/>
              </a:ext>
            </a:extLst>
          </p:cNvPr>
          <p:cNvSpPr>
            <a:spLocks noGrp="1"/>
          </p:cNvSpPr>
          <p:nvPr>
            <p:ph idx="4294967295"/>
          </p:nvPr>
        </p:nvSpPr>
        <p:spPr>
          <a:xfrm>
            <a:off x="509666" y="1476441"/>
            <a:ext cx="10293350" cy="2321230"/>
          </a:xfrm>
        </p:spPr>
        <p:txBody>
          <a:bodyPr>
            <a:noAutofit/>
          </a:bodyPr>
          <a:lstStyle/>
          <a:p>
            <a:pPr marL="139700" indent="0">
              <a:spcAft>
                <a:spcPts val="1200"/>
              </a:spcAft>
              <a:buNone/>
            </a:pPr>
            <a:r>
              <a:rPr lang="fr-FR" sz="2800">
                <a:latin typeface="Calibri" panose="020F0502020204030204" pitchFamily="34" charset="0"/>
                <a:cs typeface="Calibri" panose="020F0502020204030204" pitchFamily="34" charset="0"/>
              </a:rPr>
              <a:t>1.</a:t>
            </a:r>
            <a:r>
              <a:rPr lang="fr-FR" sz="2800" b="1">
                <a:latin typeface="Calibri" panose="020F0502020204030204" pitchFamily="34" charset="0"/>
                <a:cs typeface="Calibri" panose="020F0502020204030204" pitchFamily="34" charset="0"/>
              </a:rPr>
              <a:t>Soutenir les équipes de directions qui pilotent le changement avec ces incertitudes et dans ce climat </a:t>
            </a:r>
            <a:endParaRPr lang="fr-FR" sz="2800">
              <a:latin typeface="Calibri" panose="020F0502020204030204" pitchFamily="34" charset="0"/>
              <a:cs typeface="Calibri" panose="020F0502020204030204" pitchFamily="34" charset="0"/>
            </a:endParaRPr>
          </a:p>
          <a:p>
            <a:pPr marL="139700" indent="0">
              <a:spcAft>
                <a:spcPts val="1200"/>
              </a:spcAft>
              <a:buNone/>
            </a:pPr>
            <a:r>
              <a:rPr lang="fr-FR" sz="2800">
                <a:latin typeface="Calibri" panose="020F0502020204030204" pitchFamily="34" charset="0"/>
                <a:cs typeface="Calibri" panose="020F0502020204030204" pitchFamily="34" charset="0"/>
              </a:rPr>
              <a:t>Volets pédagogique, administratif, communication, logistique…</a:t>
            </a:r>
          </a:p>
          <a:p>
            <a:pPr>
              <a:spcAft>
                <a:spcPts val="1200"/>
              </a:spcAft>
              <a:buFont typeface="Wingdings" panose="05000000000000000000" pitchFamily="2" charset="2"/>
              <a:buChar char="ü"/>
            </a:pPr>
            <a:r>
              <a:rPr lang="fr-FR" sz="2800">
                <a:latin typeface="Calibri" panose="020F0502020204030204" pitchFamily="34" charset="0"/>
                <a:cs typeface="Calibri" panose="020F0502020204030204" pitchFamily="34" charset="0"/>
              </a:rPr>
              <a:t>Trois rentrées successives de mise en route du tronc commun</a:t>
            </a:r>
          </a:p>
          <a:p>
            <a:pPr>
              <a:spcAft>
                <a:spcPts val="1200"/>
              </a:spcAft>
              <a:buFont typeface="Wingdings" panose="05000000000000000000" pitchFamily="2" charset="2"/>
              <a:buChar char="ü"/>
            </a:pPr>
            <a:r>
              <a:rPr lang="fr-FR" sz="2800">
                <a:latin typeface="Calibri" panose="020F0502020204030204" pitchFamily="34" charset="0"/>
                <a:cs typeface="Calibri" panose="020F0502020204030204" pitchFamily="34" charset="0"/>
              </a:rPr>
              <a:t>La S 3 : un chantier très spécifique et très délicat</a:t>
            </a:r>
          </a:p>
          <a:p>
            <a:pPr marL="139700" indent="0">
              <a:spcAft>
                <a:spcPts val="1200"/>
              </a:spcAft>
              <a:buNone/>
            </a:pPr>
            <a:endParaRPr lang="fr-FR" sz="2800">
              <a:latin typeface="Calibri" panose="020F0502020204030204" pitchFamily="34" charset="0"/>
              <a:cs typeface="Calibri" panose="020F0502020204030204" pitchFamily="34" charset="0"/>
            </a:endParaRPr>
          </a:p>
        </p:txBody>
      </p:sp>
      <p:pic>
        <p:nvPicPr>
          <p:cNvPr id="5" name="Image 4" descr="Une image contenant habits, personne, intérieur, Visage humain&#10;&#10;Le contenu généré par l’IA peut être incorrect.">
            <a:extLst>
              <a:ext uri="{FF2B5EF4-FFF2-40B4-BE49-F238E27FC236}">
                <a16:creationId xmlns:a16="http://schemas.microsoft.com/office/drawing/2014/main" id="{11A8E55E-1D04-35E5-B5C3-99FEB12E5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203799"/>
            <a:ext cx="3261359" cy="2446019"/>
          </a:xfrm>
          <a:prstGeom prst="rect">
            <a:avLst/>
          </a:prstGeom>
        </p:spPr>
      </p:pic>
    </p:spTree>
    <p:extLst>
      <p:ext uri="{BB962C8B-B14F-4D97-AF65-F5344CB8AC3E}">
        <p14:creationId xmlns:p14="http://schemas.microsoft.com/office/powerpoint/2010/main" val="24102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7ED6D-EB40-D359-180D-E885D5397D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1B46B6-A71A-5291-63B0-2CFF5E84BEE5}"/>
              </a:ext>
            </a:extLst>
          </p:cNvPr>
          <p:cNvSpPr>
            <a:spLocks noGrp="1"/>
          </p:cNvSpPr>
          <p:nvPr>
            <p:ph type="title" idx="4294967295"/>
          </p:nvPr>
        </p:nvSpPr>
        <p:spPr>
          <a:xfrm>
            <a:off x="949325" y="208181"/>
            <a:ext cx="10293350" cy="763588"/>
          </a:xfrm>
        </p:spPr>
        <p:txBody>
          <a:bodyPr/>
          <a:lstStyle/>
          <a:p>
            <a:r>
              <a:rPr lang="fr-FR" sz="3200" b="1">
                <a:solidFill>
                  <a:schemeClr val="accent5">
                    <a:lumMod val="50000"/>
                  </a:schemeClr>
                </a:solidFill>
                <a:latin typeface="Calibri" panose="020F0502020204030204" pitchFamily="34" charset="0"/>
                <a:cs typeface="Calibri" panose="020F0502020204030204" pitchFamily="34" charset="0"/>
              </a:rPr>
              <a:t>Tou</a:t>
            </a:r>
            <a:r>
              <a:rPr lang="fr-FR" sz="3200">
                <a:solidFill>
                  <a:schemeClr val="accent5">
                    <a:lumMod val="50000"/>
                  </a:schemeClr>
                </a:solidFill>
                <a:latin typeface="Calibri" panose="020F0502020204030204" pitchFamily="34" charset="0"/>
                <a:cs typeface="Calibri" panose="020F0502020204030204" pitchFamily="34" charset="0"/>
              </a:rPr>
              <a:t>s les services de la Direction de l’enseignement secondaire mobilisés à vos côtés</a:t>
            </a:r>
            <a:endParaRPr lang="fr-BE" sz="3200" b="1">
              <a:solidFill>
                <a:schemeClr val="accent5">
                  <a:lumMod val="50000"/>
                </a:schemeClr>
              </a:solidFill>
              <a:latin typeface="Calibri" panose="020F0502020204030204" pitchFamily="34" charset="0"/>
              <a:cs typeface="Calibri" panose="020F0502020204030204" pitchFamily="34" charset="0"/>
            </a:endParaRPr>
          </a:p>
        </p:txBody>
      </p:sp>
      <p:sp>
        <p:nvSpPr>
          <p:cNvPr id="3" name="Espace réservé du contenu 2">
            <a:extLst>
              <a:ext uri="{FF2B5EF4-FFF2-40B4-BE49-F238E27FC236}">
                <a16:creationId xmlns:a16="http://schemas.microsoft.com/office/drawing/2014/main" id="{229D73E6-3AB3-F529-2453-8E1ADB653A00}"/>
              </a:ext>
            </a:extLst>
          </p:cNvPr>
          <p:cNvSpPr>
            <a:spLocks noGrp="1"/>
          </p:cNvSpPr>
          <p:nvPr>
            <p:ph idx="4294967295"/>
          </p:nvPr>
        </p:nvSpPr>
        <p:spPr>
          <a:xfrm>
            <a:off x="509665" y="1476441"/>
            <a:ext cx="11106601" cy="2321230"/>
          </a:xfrm>
        </p:spPr>
        <p:txBody>
          <a:bodyPr>
            <a:noAutofit/>
          </a:bodyPr>
          <a:lstStyle/>
          <a:p>
            <a:pPr marL="139700" indent="0">
              <a:spcAft>
                <a:spcPts val="1200"/>
              </a:spcAft>
              <a:buNone/>
            </a:pPr>
            <a:r>
              <a:rPr lang="fr-FR" sz="2800">
                <a:latin typeface="Calibri" panose="020F0502020204030204" pitchFamily="34" charset="0"/>
                <a:cs typeface="Calibri" panose="020F0502020204030204" pitchFamily="34" charset="0"/>
              </a:rPr>
              <a:t>2.</a:t>
            </a:r>
            <a:r>
              <a:rPr lang="fr-FR" sz="2800" b="1">
                <a:latin typeface="Calibri" panose="020F0502020204030204" pitchFamily="34" charset="0"/>
                <a:cs typeface="Calibri" panose="020F0502020204030204" pitchFamily="34" charset="0"/>
              </a:rPr>
              <a:t>Soutenir les équipes éducatives : nombreux canaux !</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Ateliers d’appropriation de S1 et de découverte de S2 : 9500 participants</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Webinaires sur un objet spécifique</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Formations spécifiques pour certains enseignants : le SeGEC plaide pour de la formation continue plutôt que des certificats</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Contacts avec les conseillers </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Formations de l’IFEC et de l’IFPC</a:t>
            </a:r>
          </a:p>
          <a:p>
            <a:pPr>
              <a:spcAft>
                <a:spcPts val="1200"/>
              </a:spcAft>
              <a:buFont typeface="Wingdings" panose="05000000000000000000" pitchFamily="2" charset="2"/>
              <a:buChar char="ü"/>
            </a:pPr>
            <a:r>
              <a:rPr lang="fr-FR" sz="2400">
                <a:latin typeface="Calibri" panose="020F0502020204030204" pitchFamily="34" charset="0"/>
                <a:cs typeface="Calibri" panose="020F0502020204030204" pitchFamily="34" charset="0"/>
              </a:rPr>
              <a:t>Accompagnements à venir, selon nos effectifs</a:t>
            </a:r>
          </a:p>
          <a:p>
            <a:pPr marL="139700" indent="0">
              <a:spcAft>
                <a:spcPts val="1200"/>
              </a:spcAft>
              <a:buNone/>
            </a:pPr>
            <a:endParaRPr lang="fr-FR" sz="2800">
              <a:latin typeface="Calibri" panose="020F0502020204030204" pitchFamily="34" charset="0"/>
              <a:cs typeface="Calibri" panose="020F0502020204030204" pitchFamily="34" charset="0"/>
            </a:endParaRPr>
          </a:p>
        </p:txBody>
      </p:sp>
      <p:sp>
        <p:nvSpPr>
          <p:cNvPr id="6" name="ZoneTexte 5">
            <a:extLst>
              <a:ext uri="{FF2B5EF4-FFF2-40B4-BE49-F238E27FC236}">
                <a16:creationId xmlns:a16="http://schemas.microsoft.com/office/drawing/2014/main" id="{426B2264-E6E4-D5E7-59E2-1C60EEA61E69}"/>
              </a:ext>
            </a:extLst>
          </p:cNvPr>
          <p:cNvSpPr txBox="1"/>
          <p:nvPr/>
        </p:nvSpPr>
        <p:spPr>
          <a:xfrm>
            <a:off x="2252132" y="5655733"/>
            <a:ext cx="7907867" cy="830997"/>
          </a:xfrm>
          <a:prstGeom prst="rect">
            <a:avLst/>
          </a:prstGeom>
          <a:noFill/>
        </p:spPr>
        <p:txBody>
          <a:bodyPr wrap="square" rtlCol="0">
            <a:spAutoFit/>
          </a:bodyPr>
          <a:lstStyle/>
          <a:p>
            <a:r>
              <a:rPr lang="fr-FR" sz="2400">
                <a:solidFill>
                  <a:srgbClr val="00B050"/>
                </a:solidFill>
                <a:latin typeface="Calibri" panose="020F0502020204030204" pitchFamily="34" charset="0"/>
                <a:ea typeface="Calibri" panose="020F0502020204030204" pitchFamily="34" charset="0"/>
                <a:cs typeface="Calibri" panose="020F0502020204030204" pitchFamily="34" charset="0"/>
              </a:rPr>
              <a:t>Et tout ce que vous continuerez à construire ensemble, </a:t>
            </a:r>
          </a:p>
          <a:p>
            <a:r>
              <a:rPr lang="fr-FR" sz="2400">
                <a:solidFill>
                  <a:srgbClr val="00B050"/>
                </a:solidFill>
                <a:latin typeface="Calibri" panose="020F0502020204030204" pitchFamily="34" charset="0"/>
                <a:ea typeface="Calibri" panose="020F0502020204030204" pitchFamily="34" charset="0"/>
                <a:cs typeface="Calibri" panose="020F0502020204030204" pitchFamily="34" charset="0"/>
              </a:rPr>
              <a:t>en vous appuyant sur vos expertises et votre engagement !</a:t>
            </a:r>
          </a:p>
        </p:txBody>
      </p:sp>
      <p:pic>
        <p:nvPicPr>
          <p:cNvPr id="8" name="Graphique 7" descr="Brainstorming de groupe contour">
            <a:extLst>
              <a:ext uri="{FF2B5EF4-FFF2-40B4-BE49-F238E27FC236}">
                <a16:creationId xmlns:a16="http://schemas.microsoft.com/office/drawing/2014/main" id="{D61AEDBD-590F-44F1-5E24-5D7EE51F84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54926" y="3582650"/>
            <a:ext cx="1993022" cy="1993022"/>
          </a:xfrm>
          <a:prstGeom prst="rect">
            <a:avLst/>
          </a:prstGeom>
        </p:spPr>
      </p:pic>
    </p:spTree>
    <p:extLst>
      <p:ext uri="{BB962C8B-B14F-4D97-AF65-F5344CB8AC3E}">
        <p14:creationId xmlns:p14="http://schemas.microsoft.com/office/powerpoint/2010/main" val="418198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8">
          <a:extLst>
            <a:ext uri="{FF2B5EF4-FFF2-40B4-BE49-F238E27FC236}">
              <a16:creationId xmlns:a16="http://schemas.microsoft.com/office/drawing/2014/main" id="{46E33AB6-77F9-40E2-2C06-991B514569C9}"/>
            </a:ext>
          </a:extLst>
        </p:cNvPr>
        <p:cNvGrpSpPr/>
        <p:nvPr/>
      </p:nvGrpSpPr>
      <p:grpSpPr>
        <a:xfrm>
          <a:off x="0" y="0"/>
          <a:ext cx="0" cy="0"/>
          <a:chOff x="0" y="0"/>
          <a:chExt cx="0" cy="0"/>
        </a:xfrm>
      </p:grpSpPr>
      <p:sp>
        <p:nvSpPr>
          <p:cNvPr id="5" name="Google Shape;242;p14">
            <a:extLst>
              <a:ext uri="{FF2B5EF4-FFF2-40B4-BE49-F238E27FC236}">
                <a16:creationId xmlns:a16="http://schemas.microsoft.com/office/drawing/2014/main" id="{CEC967E7-1569-6D8A-4331-74254DFB447D}"/>
              </a:ext>
            </a:extLst>
          </p:cNvPr>
          <p:cNvSpPr/>
          <p:nvPr/>
        </p:nvSpPr>
        <p:spPr>
          <a:xfrm rot="1999492">
            <a:off x="4613455" y="-2572213"/>
            <a:ext cx="8071264" cy="5094245"/>
          </a:xfrm>
          <a:custGeom>
            <a:avLst/>
            <a:gdLst/>
            <a:ahLst/>
            <a:cxnLst/>
            <a:rect l="l" t="t" r="r" b="b"/>
            <a:pathLst>
              <a:path w="155846" h="123228" extrusionOk="0">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rgbClr val="49C5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ZoneTexte 1">
            <a:extLst>
              <a:ext uri="{FF2B5EF4-FFF2-40B4-BE49-F238E27FC236}">
                <a16:creationId xmlns:a16="http://schemas.microsoft.com/office/drawing/2014/main" id="{45006F22-0CAC-F7C5-6C3F-EEC84640F0EB}"/>
              </a:ext>
            </a:extLst>
          </p:cNvPr>
          <p:cNvSpPr txBox="1"/>
          <p:nvPr/>
        </p:nvSpPr>
        <p:spPr>
          <a:xfrm>
            <a:off x="1565127" y="2417479"/>
            <a:ext cx="9287655" cy="1733680"/>
          </a:xfrm>
          <a:prstGeom prst="rect">
            <a:avLst/>
          </a:prstGeom>
          <a:noFill/>
        </p:spPr>
        <p:txBody>
          <a:bodyPr wrap="square" lIns="91440" tIns="45720" rIns="91440" bIns="45720"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fr-FR" sz="5300" b="1" kern="0">
                <a:solidFill>
                  <a:srgbClr val="555555">
                    <a:lumMod val="50000"/>
                  </a:srgbClr>
                </a:solidFill>
                <a:latin typeface="Calibri"/>
                <a:ea typeface="Calibri"/>
                <a:cs typeface="Calibri"/>
                <a:sym typeface="Arial"/>
              </a:rPr>
              <a:t>V</a:t>
            </a:r>
            <a:r>
              <a:rPr kumimoji="0" lang="fr-FR" sz="5300" b="1" i="0" u="none" strike="noStrike" kern="0" cap="none" spc="0" normalizeH="0" baseline="0" noProof="0">
                <a:ln>
                  <a:noFill/>
                </a:ln>
                <a:solidFill>
                  <a:srgbClr val="555555">
                    <a:lumMod val="50000"/>
                  </a:srgbClr>
                </a:solidFill>
                <a:effectLst/>
                <a:uLnTx/>
                <a:uFillTx/>
                <a:latin typeface="Calibri"/>
                <a:ea typeface="Calibri"/>
                <a:cs typeface="Calibri"/>
                <a:sym typeface="Arial"/>
              </a:rPr>
              <a:t>. Conclusion et départ vers les ateliers </a:t>
            </a:r>
          </a:p>
        </p:txBody>
      </p:sp>
      <p:pic>
        <p:nvPicPr>
          <p:cNvPr id="10" name="Image 9">
            <a:extLst>
              <a:ext uri="{FF2B5EF4-FFF2-40B4-BE49-F238E27FC236}">
                <a16:creationId xmlns:a16="http://schemas.microsoft.com/office/drawing/2014/main" id="{E4090B8E-6A29-2DB2-CF1E-6F8A5F8A61B1}"/>
              </a:ext>
            </a:extLst>
          </p:cNvPr>
          <p:cNvPicPr>
            <a:picLocks noChangeAspect="1"/>
          </p:cNvPicPr>
          <p:nvPr/>
        </p:nvPicPr>
        <p:blipFill>
          <a:blip r:embed="rId3"/>
          <a:stretch>
            <a:fillRect/>
          </a:stretch>
        </p:blipFill>
        <p:spPr>
          <a:xfrm>
            <a:off x="294149" y="4721661"/>
            <a:ext cx="3583536" cy="1962912"/>
          </a:xfrm>
          <a:prstGeom prst="rect">
            <a:avLst/>
          </a:prstGeom>
        </p:spPr>
      </p:pic>
      <p:sp>
        <p:nvSpPr>
          <p:cNvPr id="6" name="ZoneTexte 5">
            <a:extLst>
              <a:ext uri="{FF2B5EF4-FFF2-40B4-BE49-F238E27FC236}">
                <a16:creationId xmlns:a16="http://schemas.microsoft.com/office/drawing/2014/main" id="{5E08EC9F-94A5-24A8-4457-57D666F08B04}"/>
              </a:ext>
            </a:extLst>
          </p:cNvPr>
          <p:cNvSpPr txBox="1"/>
          <p:nvPr/>
        </p:nvSpPr>
        <p:spPr>
          <a:xfrm>
            <a:off x="5708283" y="4901953"/>
            <a:ext cx="4919460" cy="1077218"/>
          </a:xfrm>
          <a:prstGeom prst="rect">
            <a:avLst/>
          </a:prstGeom>
          <a:solidFill>
            <a:srgbClr val="FFC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Ateliers Tronc commun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r-FR"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Janvier à mai 2025</a:t>
            </a:r>
            <a:endParaRPr kumimoji="0" lang="fr-BE" sz="3200" b="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4618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1ECC-C53E-3C4E-515D-D38F07A92D43}"/>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59151628-165E-06D3-446E-48427457F0C2}"/>
              </a:ext>
            </a:extLst>
          </p:cNvPr>
          <p:cNvSpPr txBox="1"/>
          <p:nvPr/>
        </p:nvSpPr>
        <p:spPr>
          <a:xfrm>
            <a:off x="1744599" y="325239"/>
            <a:ext cx="8696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Conclusion …</a:t>
            </a:r>
            <a:endParaRPr kumimoji="0" lang="fr-BE" sz="3200" b="0"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E804E463-D6EB-BDD7-41E1-085B6B98CA73}"/>
              </a:ext>
            </a:extLst>
          </p:cNvPr>
          <p:cNvSpPr txBox="1"/>
          <p:nvPr/>
        </p:nvSpPr>
        <p:spPr>
          <a:xfrm>
            <a:off x="1744599" y="1274564"/>
            <a:ext cx="6566170"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solidFill>
                  <a:srgbClr val="555555"/>
                </a:solidFill>
                <a:latin typeface="Calibri" panose="020F0502020204030204" pitchFamily="34" charset="0"/>
                <a:cs typeface="Calibri" panose="020F0502020204030204" pitchFamily="34" charset="0"/>
              </a:rPr>
              <a:t>Le 24 août 2026, nous serons </a:t>
            </a:r>
            <a:r>
              <a:rPr lang="fr-FR" sz="2800" b="1">
                <a:solidFill>
                  <a:srgbClr val="00B050"/>
                </a:solidFill>
                <a:latin typeface="Calibri" panose="020F0502020204030204" pitchFamily="34" charset="0"/>
                <a:cs typeface="Calibri" panose="020F0502020204030204" pitchFamily="34" charset="0"/>
              </a:rPr>
              <a:t>prêts</a:t>
            </a:r>
            <a:r>
              <a:rPr lang="fr-FR" sz="2800" b="1">
                <a:solidFill>
                  <a:srgbClr val="555555"/>
                </a:solidFill>
                <a:latin typeface="Calibri" panose="020F0502020204030204" pitchFamily="34" charset="0"/>
                <a:cs typeface="Calibri" panose="020F0502020204030204" pitchFamily="34" charset="0"/>
              </a:rPr>
              <a:t> à</a:t>
            </a:r>
            <a:r>
              <a:rPr kumimoji="0" lang="fr-FR" sz="28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 prendre </a:t>
            </a:r>
            <a:r>
              <a:rPr kumimoji="0" lang="fr-FR" sz="2800" b="1" i="0" u="sng"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au mieux </a:t>
            </a:r>
            <a:r>
              <a:rPr kumimoji="0" lang="fr-FR" sz="2800" b="1"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le relais de nos collègues du fondamental.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pic>
        <p:nvPicPr>
          <p:cNvPr id="3" name="Image 2" descr="Une image contenant plein air, ciel, chaussures, personne&#10;&#10;Description générée automatiquement">
            <a:extLst>
              <a:ext uri="{FF2B5EF4-FFF2-40B4-BE49-F238E27FC236}">
                <a16:creationId xmlns:a16="http://schemas.microsoft.com/office/drawing/2014/main" id="{B86637C5-3542-F35E-C718-61031F1D4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612" y="370209"/>
            <a:ext cx="3388468" cy="2541351"/>
          </a:xfrm>
          <a:prstGeom prst="rect">
            <a:avLst/>
          </a:prstGeom>
        </p:spPr>
      </p:pic>
      <p:sp>
        <p:nvSpPr>
          <p:cNvPr id="2" name="ZoneTexte 1">
            <a:extLst>
              <a:ext uri="{FF2B5EF4-FFF2-40B4-BE49-F238E27FC236}">
                <a16:creationId xmlns:a16="http://schemas.microsoft.com/office/drawing/2014/main" id="{8CFB5905-D86D-1592-4CD2-053FBF14C251}"/>
              </a:ext>
            </a:extLst>
          </p:cNvPr>
          <p:cNvSpPr txBox="1"/>
          <p:nvPr/>
        </p:nvSpPr>
        <p:spPr>
          <a:xfrm>
            <a:off x="1744599" y="2748384"/>
            <a:ext cx="6559952" cy="1569660"/>
          </a:xfrm>
          <a:prstGeom prst="rect">
            <a:avLst/>
          </a:prstGeom>
          <a:noFill/>
        </p:spPr>
        <p:txBody>
          <a:bodyPr wrap="square" rtlCol="0">
            <a:spAutoFit/>
          </a:bodyPr>
          <a:lstStyle/>
          <a:p>
            <a:pPr lvl="0">
              <a:defRPr/>
            </a:pPr>
            <a:endParaRPr lang="fr-FR" sz="1200">
              <a:solidFill>
                <a:srgbClr val="555555"/>
              </a:solidFill>
              <a:latin typeface="Calibri" panose="020F0502020204030204" pitchFamily="34" charset="0"/>
              <a:cs typeface="Calibri" panose="020F0502020204030204" pitchFamily="34" charset="0"/>
            </a:endParaRPr>
          </a:p>
          <a:p>
            <a:pPr lvl="0">
              <a:defRPr/>
            </a:pPr>
            <a:r>
              <a:rPr lang="fr-FR" sz="2800">
                <a:solidFill>
                  <a:srgbClr val="8ECBC0">
                    <a:lumMod val="75000"/>
                  </a:srgbClr>
                </a:solidFill>
                <a:latin typeface="Calibri" panose="020F0502020204030204" pitchFamily="34" charset="0"/>
                <a:cs typeface="Calibri" panose="020F0502020204030204" pitchFamily="34" charset="0"/>
              </a:rPr>
              <a:t>Confiance dans les équipes et disponibilité du réseau : nous sommes tous de bonne volonté … au bénéfice de nos élèves.</a:t>
            </a:r>
          </a:p>
        </p:txBody>
      </p:sp>
      <p:sp>
        <p:nvSpPr>
          <p:cNvPr id="6" name="ZoneTexte 5">
            <a:extLst>
              <a:ext uri="{FF2B5EF4-FFF2-40B4-BE49-F238E27FC236}">
                <a16:creationId xmlns:a16="http://schemas.microsoft.com/office/drawing/2014/main" id="{1F13CD45-7002-067A-8676-04CDFAFB1AE2}"/>
              </a:ext>
            </a:extLst>
          </p:cNvPr>
          <p:cNvSpPr txBox="1"/>
          <p:nvPr/>
        </p:nvSpPr>
        <p:spPr>
          <a:xfrm>
            <a:off x="1744599" y="4560758"/>
            <a:ext cx="7360171" cy="1231106"/>
          </a:xfrm>
          <a:prstGeom prst="rect">
            <a:avLst/>
          </a:prstGeom>
          <a:noFill/>
        </p:spPr>
        <p:txBody>
          <a:bodyPr wrap="square" rtlCol="0">
            <a:spAutoFit/>
          </a:bodyPr>
          <a:lstStyle/>
          <a:p>
            <a:r>
              <a:rPr lang="fr-FR" sz="2800">
                <a:solidFill>
                  <a:srgbClr val="F8D9EC">
                    <a:lumMod val="50000"/>
                  </a:srgbClr>
                </a:solidFill>
                <a:latin typeface="Calibri" panose="020F0502020204030204" pitchFamily="34" charset="0"/>
                <a:cs typeface="Calibri" panose="020F0502020204030204" pitchFamily="34" charset="0"/>
              </a:rPr>
              <a:t>Le tronc commun sera ce que chaque école en fera, </a:t>
            </a:r>
            <a:r>
              <a:rPr lang="fr-FR" sz="2800" u="sng">
                <a:solidFill>
                  <a:srgbClr val="F8D9EC">
                    <a:lumMod val="50000"/>
                  </a:srgbClr>
                </a:solidFill>
                <a:latin typeface="Calibri" panose="020F0502020204030204" pitchFamily="34" charset="0"/>
                <a:cs typeface="Calibri" panose="020F0502020204030204" pitchFamily="34" charset="0"/>
              </a:rPr>
              <a:t>progressivement</a:t>
            </a:r>
            <a:r>
              <a:rPr lang="fr-FR" sz="2800">
                <a:solidFill>
                  <a:srgbClr val="F8D9EC">
                    <a:lumMod val="50000"/>
                  </a:srgbClr>
                </a:solidFill>
                <a:latin typeface="Calibri" panose="020F0502020204030204" pitchFamily="34" charset="0"/>
                <a:cs typeface="Calibri" panose="020F0502020204030204" pitchFamily="34" charset="0"/>
              </a:rPr>
              <a:t>. </a:t>
            </a:r>
          </a:p>
          <a:p>
            <a:endParaRPr lang="fr-FR"/>
          </a:p>
        </p:txBody>
      </p:sp>
    </p:spTree>
    <p:extLst>
      <p:ext uri="{BB962C8B-B14F-4D97-AF65-F5344CB8AC3E}">
        <p14:creationId xmlns:p14="http://schemas.microsoft.com/office/powerpoint/2010/main" val="19783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986E3-8991-244A-4494-0E59C677DFEE}"/>
            </a:ext>
          </a:extLst>
        </p:cNvPr>
        <p:cNvGrpSpPr/>
        <p:nvPr/>
      </p:nvGrpSpPr>
      <p:grpSpPr>
        <a:xfrm>
          <a:off x="0" y="0"/>
          <a:ext cx="0" cy="0"/>
          <a:chOff x="0" y="0"/>
          <a:chExt cx="0" cy="0"/>
        </a:xfrm>
      </p:grpSpPr>
      <p:sp>
        <p:nvSpPr>
          <p:cNvPr id="9" name="ZoneTexte 8">
            <a:extLst>
              <a:ext uri="{FF2B5EF4-FFF2-40B4-BE49-F238E27FC236}">
                <a16:creationId xmlns:a16="http://schemas.microsoft.com/office/drawing/2014/main" id="{6C4A402B-0354-1302-A33B-69D2F130741B}"/>
              </a:ext>
            </a:extLst>
          </p:cNvPr>
          <p:cNvSpPr txBox="1"/>
          <p:nvPr/>
        </p:nvSpPr>
        <p:spPr>
          <a:xfrm>
            <a:off x="280533" y="125498"/>
            <a:ext cx="11630934"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3600" b="1" noProof="0">
                <a:solidFill>
                  <a:srgbClr val="F8D9EC">
                    <a:lumMod val="50000"/>
                  </a:srgbClr>
                </a:solidFill>
                <a:latin typeface="Calibri"/>
                <a:ea typeface="Calibri"/>
                <a:cs typeface="Calibri"/>
              </a:rPr>
              <a:t>Tous sur le même bateau !</a:t>
            </a:r>
            <a:endParaRPr kumimoji="0" lang="fr-BE" sz="3200" b="0" i="0" u="none" strike="noStrike" kern="1200" cap="none" spc="0" normalizeH="0" baseline="0" noProof="0">
              <a:ln>
                <a:noFill/>
              </a:ln>
              <a:solidFill>
                <a:srgbClr val="F8D9EC">
                  <a:lumMod val="50000"/>
                </a:srgbClr>
              </a:solidFill>
              <a:effectLst/>
              <a:uLnTx/>
              <a:uFillTx/>
              <a:latin typeface="Calibri"/>
              <a:ea typeface="Calibri"/>
              <a:cs typeface="Calibri"/>
            </a:endParaRPr>
          </a:p>
        </p:txBody>
      </p:sp>
      <p:sp>
        <p:nvSpPr>
          <p:cNvPr id="3" name="ZoneTexte 2">
            <a:extLst>
              <a:ext uri="{FF2B5EF4-FFF2-40B4-BE49-F238E27FC236}">
                <a16:creationId xmlns:a16="http://schemas.microsoft.com/office/drawing/2014/main" id="{534EC062-112F-91BA-EBFF-9A13E1EC9A50}"/>
              </a:ext>
            </a:extLst>
          </p:cNvPr>
          <p:cNvSpPr txBox="1"/>
          <p:nvPr/>
        </p:nvSpPr>
        <p:spPr>
          <a:xfrm>
            <a:off x="2143594" y="818447"/>
            <a:ext cx="8724275" cy="861774"/>
          </a:xfrm>
          <a:prstGeom prst="rect">
            <a:avLst/>
          </a:prstGeom>
          <a:noFill/>
        </p:spPr>
        <p:txBody>
          <a:bodyPr wrap="square" rtlCol="0">
            <a:spAutoFit/>
          </a:bodyPr>
          <a:lstStyle/>
          <a:p>
            <a:r>
              <a:rPr lang="fr-BE" sz="3200">
                <a:solidFill>
                  <a:srgbClr val="00B050"/>
                </a:solidFill>
                <a:latin typeface="Calibri"/>
                <a:ea typeface="Calibri"/>
                <a:cs typeface="Calibri"/>
              </a:rPr>
              <a:t>Enseignants, éducateurs, directions, CSA, SeGEC</a:t>
            </a:r>
          </a:p>
          <a:p>
            <a:endParaRPr lang="fr-FR"/>
          </a:p>
        </p:txBody>
      </p:sp>
      <p:sp>
        <p:nvSpPr>
          <p:cNvPr id="2" name="ZoneTexte 1">
            <a:extLst>
              <a:ext uri="{FF2B5EF4-FFF2-40B4-BE49-F238E27FC236}">
                <a16:creationId xmlns:a16="http://schemas.microsoft.com/office/drawing/2014/main" id="{708238A4-5A9C-DFC7-C47C-8E275321E944}"/>
              </a:ext>
            </a:extLst>
          </p:cNvPr>
          <p:cNvSpPr txBox="1"/>
          <p:nvPr/>
        </p:nvSpPr>
        <p:spPr>
          <a:xfrm>
            <a:off x="2208550" y="4662772"/>
            <a:ext cx="8594361" cy="1569660"/>
          </a:xfrm>
          <a:prstGeom prst="rect">
            <a:avLst/>
          </a:prstGeom>
          <a:noFill/>
        </p:spPr>
        <p:txBody>
          <a:bodyPr wrap="square" rtlCol="0">
            <a:spAutoFit/>
          </a:bodyPr>
          <a:lstStyle/>
          <a:p>
            <a:r>
              <a:rPr lang="fr-FR" sz="2400" b="1"/>
              <a:t>Ce qui nous rassemble et nous fait avancer </a:t>
            </a:r>
            <a:r>
              <a:rPr lang="fr-FR" sz="2400"/>
              <a:t>: </a:t>
            </a:r>
          </a:p>
          <a:p>
            <a:r>
              <a:rPr lang="fr-FR" sz="2400"/>
              <a:t>notre </a:t>
            </a:r>
            <a:r>
              <a:rPr lang="fr-FR" sz="2400">
                <a:solidFill>
                  <a:srgbClr val="00B050"/>
                </a:solidFill>
              </a:rPr>
              <a:t>engagement</a:t>
            </a:r>
            <a:r>
              <a:rPr lang="fr-FR" sz="2400"/>
              <a:t> dans une école où nos élèves trouvent </a:t>
            </a:r>
          </a:p>
          <a:p>
            <a:r>
              <a:rPr lang="fr-FR" sz="2400"/>
              <a:t>du </a:t>
            </a:r>
            <a:r>
              <a:rPr lang="fr-FR" sz="2400">
                <a:solidFill>
                  <a:srgbClr val="00B0F0"/>
                </a:solidFill>
              </a:rPr>
              <a:t>sens</a:t>
            </a:r>
            <a:r>
              <a:rPr lang="fr-FR" sz="2400"/>
              <a:t>, des </a:t>
            </a:r>
            <a:r>
              <a:rPr lang="fr-FR" sz="2400">
                <a:solidFill>
                  <a:srgbClr val="00B0F0"/>
                </a:solidFill>
              </a:rPr>
              <a:t>balises</a:t>
            </a:r>
            <a:r>
              <a:rPr lang="fr-FR" sz="2400"/>
              <a:t>, du </a:t>
            </a:r>
            <a:r>
              <a:rPr lang="fr-FR" sz="2400">
                <a:solidFill>
                  <a:srgbClr val="00B0F0"/>
                </a:solidFill>
              </a:rPr>
              <a:t>plaisir</a:t>
            </a:r>
            <a:r>
              <a:rPr lang="fr-FR" sz="2400"/>
              <a:t> et de l’</a:t>
            </a:r>
            <a:r>
              <a:rPr lang="fr-FR" sz="2400">
                <a:solidFill>
                  <a:srgbClr val="00B0F0"/>
                </a:solidFill>
              </a:rPr>
              <a:t>espoir</a:t>
            </a:r>
            <a:r>
              <a:rPr lang="fr-FR" sz="2400"/>
              <a:t> pour construire leur vie dans ce monde tel qu’il est, tel qu’il va</a:t>
            </a:r>
          </a:p>
        </p:txBody>
      </p:sp>
      <p:pic>
        <p:nvPicPr>
          <p:cNvPr id="1026" name="Picture 2" descr="sea, Ship, Boat, Sky, Clouds, Landscapes, Nature, Sailing, Travel ...">
            <a:extLst>
              <a:ext uri="{FF2B5EF4-FFF2-40B4-BE49-F238E27FC236}">
                <a16:creationId xmlns:a16="http://schemas.microsoft.com/office/drawing/2014/main" id="{18E68F03-33AC-7B0C-C6EC-74CB34F3B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914" y="1410398"/>
            <a:ext cx="5376472" cy="302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8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31A4-1B66-6F5B-6D54-6C7A0874950D}"/>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A744FE1-9320-B05C-5BEA-3010A1E5CADE}"/>
              </a:ext>
            </a:extLst>
          </p:cNvPr>
          <p:cNvSpPr txBox="1"/>
          <p:nvPr/>
        </p:nvSpPr>
        <p:spPr>
          <a:xfrm>
            <a:off x="-180" y="1265784"/>
            <a:ext cx="2072990"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F8D9EC">
                    <a:lumMod val="50000"/>
                  </a:srgbClr>
                </a:solidFill>
                <a:effectLst/>
                <a:uLnTx/>
                <a:uFillTx/>
                <a:latin typeface="Calibri"/>
                <a:ea typeface="Calibri"/>
                <a:cs typeface="Calibri"/>
              </a:rPr>
              <a:t>Où aller ?</a:t>
            </a:r>
          </a:p>
          <a:p>
            <a:pPr>
              <a:defRPr/>
            </a:pPr>
            <a:endParaRPr lang="fr-FR" sz="3200">
              <a:solidFill>
                <a:srgbClr val="F8D9EC">
                  <a:lumMod val="50000"/>
                </a:srgbClr>
              </a:solidFill>
              <a:latin typeface="Calibri" panose="020F0502020204030204" pitchFamily="34" charset="0"/>
              <a:ea typeface="Calibri"/>
              <a:cs typeface="Calibri" panose="020F0502020204030204" pitchFamily="34" charset="0"/>
            </a:endParaRPr>
          </a:p>
          <a:p>
            <a:pPr>
              <a:defRPr/>
            </a:pPr>
            <a:r>
              <a:rPr lang="fr-FR" sz="2400">
                <a:solidFill>
                  <a:srgbClr val="F8D9EC">
                    <a:lumMod val="50000"/>
                  </a:srgbClr>
                </a:solidFill>
                <a:latin typeface="Calibri"/>
                <a:ea typeface="Calibri"/>
                <a:cs typeface="Calibri"/>
              </a:rPr>
              <a:t>Belle journée à toutes et tous</a:t>
            </a:r>
            <a:endParaRPr lang="fr-FR" sz="2400">
              <a:solidFill>
                <a:srgbClr val="F8D9EC">
                  <a:lumMod val="50000"/>
                </a:srgbClr>
              </a:solidFill>
              <a:latin typeface="Calibri" panose="020F0502020204030204" pitchFamily="34" charset="0"/>
              <a:ea typeface="Calibri"/>
              <a:cs typeface="Calibri" panose="020F0502020204030204" pitchFamily="34" charset="0"/>
            </a:endParaRPr>
          </a:p>
        </p:txBody>
      </p:sp>
      <p:graphicFrame>
        <p:nvGraphicFramePr>
          <p:cNvPr id="5" name="Tableau 4">
            <a:extLst>
              <a:ext uri="{FF2B5EF4-FFF2-40B4-BE49-F238E27FC236}">
                <a16:creationId xmlns:a16="http://schemas.microsoft.com/office/drawing/2014/main" id="{9A7A8F4F-3866-5A67-5CDF-3E8E45FF2134}"/>
              </a:ext>
            </a:extLst>
          </p:cNvPr>
          <p:cNvGraphicFramePr>
            <a:graphicFrameLocks noGrp="1"/>
          </p:cNvGraphicFramePr>
          <p:nvPr>
            <p:extLst>
              <p:ext uri="{D42A27DB-BD31-4B8C-83A1-F6EECF244321}">
                <p14:modId xmlns:p14="http://schemas.microsoft.com/office/powerpoint/2010/main" val="3518873914"/>
              </p:ext>
            </p:extLst>
          </p:nvPr>
        </p:nvGraphicFramePr>
        <p:xfrm>
          <a:off x="2441035" y="150778"/>
          <a:ext cx="9052558" cy="6675112"/>
        </p:xfrm>
        <a:graphic>
          <a:graphicData uri="http://schemas.openxmlformats.org/drawingml/2006/table">
            <a:tbl>
              <a:tblPr firstRow="1" firstCol="1" bandRow="1">
                <a:tableStyleId>{5C22544A-7EE6-4342-B048-85BDC9FD1C3A}</a:tableStyleId>
              </a:tblPr>
              <a:tblGrid>
                <a:gridCol w="3474719">
                  <a:extLst>
                    <a:ext uri="{9D8B030D-6E8A-4147-A177-3AD203B41FA5}">
                      <a16:colId xmlns:a16="http://schemas.microsoft.com/office/drawing/2014/main" val="2534765314"/>
                    </a:ext>
                  </a:extLst>
                </a:gridCol>
                <a:gridCol w="1828800">
                  <a:extLst>
                    <a:ext uri="{9D8B030D-6E8A-4147-A177-3AD203B41FA5}">
                      <a16:colId xmlns:a16="http://schemas.microsoft.com/office/drawing/2014/main" val="2781332784"/>
                    </a:ext>
                  </a:extLst>
                </a:gridCol>
                <a:gridCol w="3749039">
                  <a:extLst>
                    <a:ext uri="{9D8B030D-6E8A-4147-A177-3AD203B41FA5}">
                      <a16:colId xmlns:a16="http://schemas.microsoft.com/office/drawing/2014/main" val="2118747042"/>
                    </a:ext>
                  </a:extLst>
                </a:gridCol>
              </a:tblGrid>
              <a:tr h="542646">
                <a:tc>
                  <a:txBody>
                    <a:bodyPr/>
                    <a:lstStyle/>
                    <a:p>
                      <a:pPr lvl="0">
                        <a:lnSpc>
                          <a:spcPct val="100000"/>
                        </a:lnSpc>
                        <a:spcAft>
                          <a:spcPts val="0"/>
                        </a:spcAft>
                        <a:buNone/>
                      </a:pPr>
                      <a:r>
                        <a:rPr lang="pt-PT" sz="1600" kern="100">
                          <a:effectLst/>
                          <a:latin typeface="Calibri"/>
                        </a:rPr>
                        <a:t>Atelier </a:t>
                      </a:r>
                    </a:p>
                  </a:txBody>
                  <a:tcPr marL="68580" marR="68580" marT="0" marB="0" anchor="ctr"/>
                </a:tc>
                <a:tc>
                  <a:txBody>
                    <a:bodyPr/>
                    <a:lstStyle/>
                    <a:p>
                      <a:pPr lvl="0">
                        <a:lnSpc>
                          <a:spcPct val="100000"/>
                        </a:lnSpc>
                        <a:spcAft>
                          <a:spcPts val="0"/>
                        </a:spcAft>
                        <a:buNone/>
                      </a:pPr>
                      <a:r>
                        <a:rPr lang="pt-PT" sz="1600" kern="100">
                          <a:effectLst/>
                          <a:latin typeface="Calibri"/>
                        </a:rPr>
                        <a:t>Local</a:t>
                      </a:r>
                    </a:p>
                  </a:txBody>
                  <a:tcPr marL="68580" marR="68580" marT="0" marB="0" anchor="ctr"/>
                </a:tc>
                <a:tc>
                  <a:txBody>
                    <a:bodyPr/>
                    <a:lstStyle/>
                    <a:p>
                      <a:pPr lvl="0">
                        <a:lnSpc>
                          <a:spcPct val="100000"/>
                        </a:lnSpc>
                        <a:spcAft>
                          <a:spcPts val="0"/>
                        </a:spcAft>
                        <a:buNone/>
                      </a:pPr>
                      <a:r>
                        <a:rPr lang="fr-FR" sz="1600" kern="100">
                          <a:effectLst/>
                          <a:latin typeface="Calibri"/>
                        </a:rPr>
                        <a:t>Conseiller-ères</a:t>
                      </a:r>
                    </a:p>
                  </a:txBody>
                  <a:tcPr marL="68580" marR="68580" marT="0" marB="0" anchor="ctr"/>
                </a:tc>
                <a:extLst>
                  <a:ext uri="{0D108BD9-81ED-4DB2-BD59-A6C34878D82A}">
                    <a16:rowId xmlns:a16="http://schemas.microsoft.com/office/drawing/2014/main" val="308544367"/>
                  </a:ext>
                </a:extLst>
              </a:tr>
              <a:tr h="339966">
                <a:tc>
                  <a:txBody>
                    <a:bodyPr/>
                    <a:lstStyle/>
                    <a:p>
                      <a:pPr lvl="0" algn="l">
                        <a:lnSpc>
                          <a:spcPct val="100000"/>
                        </a:lnSpc>
                        <a:spcBef>
                          <a:spcPts val="0"/>
                        </a:spcBef>
                        <a:spcAft>
                          <a:spcPts val="0"/>
                        </a:spcAft>
                        <a:buNone/>
                      </a:pPr>
                      <a:r>
                        <a:rPr lang="pt-PT" sz="1600" u="none" strike="noStrike" kern="100" noProof="0">
                          <a:solidFill>
                            <a:srgbClr val="FFFFFF"/>
                          </a:solidFill>
                          <a:effectLst/>
                          <a:latin typeface="Calibri"/>
                        </a:rPr>
                        <a:t>ECA</a:t>
                      </a:r>
                      <a:endParaRPr lang="pt-PT" sz="160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B101</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Julie </a:t>
                      </a:r>
                      <a:r>
                        <a:rPr lang="fr-FR" sz="1600" b="1" kern="100" err="1">
                          <a:solidFill>
                            <a:schemeClr val="tx1"/>
                          </a:solidFill>
                          <a:effectLst/>
                          <a:latin typeface="Calibri"/>
                        </a:rPr>
                        <a:t>Jaumot</a:t>
                      </a:r>
                    </a:p>
                  </a:txBody>
                  <a:tcPr marL="68580" marR="68580" marT="0" marB="0" anchor="ctr"/>
                </a:tc>
                <a:extLst>
                  <a:ext uri="{0D108BD9-81ED-4DB2-BD59-A6C34878D82A}">
                    <a16:rowId xmlns:a16="http://schemas.microsoft.com/office/drawing/2014/main" val="2256753149"/>
                  </a:ext>
                </a:extLst>
              </a:tr>
              <a:tr h="339966">
                <a:tc>
                  <a:txBody>
                    <a:bodyPr/>
                    <a:lstStyle/>
                    <a:p>
                      <a:pPr lvl="0" algn="l">
                        <a:lnSpc>
                          <a:spcPct val="100000"/>
                        </a:lnSpc>
                        <a:spcBef>
                          <a:spcPts val="0"/>
                        </a:spcBef>
                        <a:spcAft>
                          <a:spcPts val="0"/>
                        </a:spcAft>
                        <a:buNone/>
                      </a:pPr>
                      <a:r>
                        <a:rPr lang="pt-PT" sz="1600" u="none" strike="noStrike" kern="100" noProof="0" err="1">
                          <a:solidFill>
                            <a:srgbClr val="FFFFFF"/>
                          </a:solidFill>
                          <a:effectLst/>
                          <a:latin typeface="Calibri"/>
                        </a:rPr>
                        <a:t>Educateurs</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B102</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Selim Rahal</a:t>
                      </a:r>
                    </a:p>
                  </a:txBody>
                  <a:tcPr marL="68580" marR="68580" marT="0" marB="0" anchor="ctr"/>
                </a:tc>
                <a:extLst>
                  <a:ext uri="{0D108BD9-81ED-4DB2-BD59-A6C34878D82A}">
                    <a16:rowId xmlns:a16="http://schemas.microsoft.com/office/drawing/2014/main" val="2872497413"/>
                  </a:ext>
                </a:extLst>
              </a:tr>
              <a:tr h="353043">
                <a:tc>
                  <a:txBody>
                    <a:bodyPr/>
                    <a:lstStyle/>
                    <a:p>
                      <a:pPr lvl="0">
                        <a:lnSpc>
                          <a:spcPct val="100000"/>
                        </a:lnSpc>
                        <a:spcAft>
                          <a:spcPts val="0"/>
                        </a:spcAft>
                        <a:buNone/>
                      </a:pPr>
                      <a:r>
                        <a:rPr lang="pt-PT" sz="1600" u="none" strike="noStrike" kern="100" noProof="0" err="1">
                          <a:solidFill>
                            <a:srgbClr val="FFFFFF"/>
                          </a:solidFill>
                          <a:effectLst/>
                          <a:latin typeface="Calibri"/>
                        </a:rPr>
                        <a:t>Education</a:t>
                      </a:r>
                      <a:r>
                        <a:rPr lang="pt-PT" sz="1600" u="none" strike="noStrike" kern="100" noProof="0">
                          <a:solidFill>
                            <a:srgbClr val="FFFFFF"/>
                          </a:solidFill>
                          <a:effectLst/>
                          <a:latin typeface="Calibri"/>
                        </a:rPr>
                        <a:t> </a:t>
                      </a:r>
                      <a:r>
                        <a:rPr lang="pt-PT" sz="1600" u="none" strike="noStrike" kern="100" noProof="0" err="1">
                          <a:solidFill>
                            <a:srgbClr val="FFFFFF"/>
                          </a:solidFill>
                          <a:effectLst/>
                          <a:latin typeface="Calibri"/>
                        </a:rPr>
                        <a:t>Physique</a:t>
                      </a:r>
                      <a:r>
                        <a:rPr lang="pt-PT" sz="1600" u="none" strike="noStrike" kern="100" noProof="0">
                          <a:solidFill>
                            <a:srgbClr val="FFFFFF"/>
                          </a:solidFill>
                          <a:effectLst/>
                          <a:latin typeface="Calibri"/>
                        </a:rPr>
                        <a:t> </a:t>
                      </a:r>
                      <a:r>
                        <a:rPr lang="pt-PT" sz="1600" u="none" strike="noStrike" kern="100" noProof="0" err="1">
                          <a:solidFill>
                            <a:srgbClr val="FFFFFF"/>
                          </a:solidFill>
                          <a:effectLst/>
                          <a:latin typeface="Calibri"/>
                        </a:rPr>
                        <a:t>et</a:t>
                      </a:r>
                      <a:r>
                        <a:rPr lang="pt-PT" sz="1600" u="none" strike="noStrike" kern="100" noProof="0">
                          <a:solidFill>
                            <a:srgbClr val="FFFFFF"/>
                          </a:solidFill>
                          <a:effectLst/>
                          <a:latin typeface="Calibri"/>
                        </a:rPr>
                        <a:t> à la </a:t>
                      </a:r>
                      <a:r>
                        <a:rPr lang="pt-PT" sz="1600" u="none" strike="noStrike" kern="100" noProof="0" err="1">
                          <a:solidFill>
                            <a:srgbClr val="FFFFFF"/>
                          </a:solidFill>
                          <a:effectLst/>
                          <a:latin typeface="Calibri"/>
                        </a:rPr>
                        <a:t>Santé</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B103</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Emilie </a:t>
                      </a:r>
                      <a:r>
                        <a:rPr lang="fr-FR" sz="1600" b="1" kern="100" err="1">
                          <a:solidFill>
                            <a:schemeClr val="tx1"/>
                          </a:solidFill>
                          <a:effectLst/>
                          <a:latin typeface="Calibri"/>
                        </a:rPr>
                        <a:t>Vermylen</a:t>
                      </a:r>
                    </a:p>
                  </a:txBody>
                  <a:tcPr marL="68580" marR="68580" marT="0" marB="0" anchor="ctr"/>
                </a:tc>
                <a:extLst>
                  <a:ext uri="{0D108BD9-81ED-4DB2-BD59-A6C34878D82A}">
                    <a16:rowId xmlns:a16="http://schemas.microsoft.com/office/drawing/2014/main" val="3195010020"/>
                  </a:ext>
                </a:extLst>
              </a:tr>
              <a:tr h="392270">
                <a:tc>
                  <a:txBody>
                    <a:bodyPr/>
                    <a:lstStyle/>
                    <a:p>
                      <a:pPr lvl="0">
                        <a:lnSpc>
                          <a:spcPct val="100000"/>
                        </a:lnSpc>
                        <a:spcAft>
                          <a:spcPts val="0"/>
                        </a:spcAft>
                        <a:buNone/>
                      </a:pPr>
                      <a:r>
                        <a:rPr lang="pt-PT" sz="1600" u="none" strike="noStrike" kern="100" noProof="0">
                          <a:solidFill>
                            <a:srgbClr val="FFFFFF"/>
                          </a:solidFill>
                          <a:effectLst/>
                          <a:latin typeface="Calibri"/>
                        </a:rPr>
                        <a:t>FMTTN</a:t>
                      </a:r>
                      <a:endParaRPr lang="pt-PT" sz="160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B105</a:t>
                      </a:r>
                    </a:p>
                  </a:txBody>
                  <a:tcPr marL="68580" marR="68580" marT="0" marB="0" anchor="ctr"/>
                </a:tc>
                <a:tc>
                  <a:txBody>
                    <a:bodyPr/>
                    <a:lstStyle/>
                    <a:p>
                      <a:pPr lvl="0">
                        <a:lnSpc>
                          <a:spcPct val="100000"/>
                        </a:lnSpc>
                        <a:spcAft>
                          <a:spcPts val="0"/>
                        </a:spcAft>
                        <a:buNone/>
                      </a:pPr>
                      <a:r>
                        <a:rPr lang="fr-FR" sz="1600" b="1" i="0" u="none" strike="noStrike" kern="100" noProof="0">
                          <a:solidFill>
                            <a:srgbClr val="555555"/>
                          </a:solidFill>
                          <a:effectLst/>
                          <a:highlight>
                            <a:srgbClr val="CBE1E3"/>
                          </a:highlight>
                          <a:latin typeface="Calibri"/>
                        </a:rPr>
                        <a:t>Pascal Cornez, </a:t>
                      </a:r>
                      <a:r>
                        <a:rPr lang="fr-FR" sz="1600" b="1" i="0" u="none" strike="noStrike" kern="100" noProof="0" err="1">
                          <a:solidFill>
                            <a:srgbClr val="555555"/>
                          </a:solidFill>
                          <a:effectLst/>
                          <a:highlight>
                            <a:srgbClr val="CBE1E3"/>
                          </a:highlight>
                          <a:latin typeface="Calibri"/>
                        </a:rPr>
                        <a:t>Steevy</a:t>
                      </a:r>
                      <a:r>
                        <a:rPr lang="fr-FR" sz="1600" b="1" i="0" u="none" strike="noStrike" kern="100" noProof="0">
                          <a:solidFill>
                            <a:srgbClr val="555555"/>
                          </a:solidFill>
                          <a:effectLst/>
                          <a:highlight>
                            <a:srgbClr val="CBE1E3"/>
                          </a:highlight>
                          <a:latin typeface="Calibri"/>
                        </a:rPr>
                        <a:t> Ferré</a:t>
                      </a:r>
                      <a:endParaRPr lang="fr-FR" sz="1600" b="1" i="0" u="none" strike="noStrike" kern="100" noProof="0" err="1">
                        <a:solidFill>
                          <a:srgbClr val="555555"/>
                        </a:solidFill>
                        <a:effectLst/>
                        <a:highlight>
                          <a:srgbClr val="CBE1E3"/>
                        </a:highlight>
                        <a:latin typeface="Calibri"/>
                      </a:endParaRPr>
                    </a:p>
                  </a:txBody>
                  <a:tcPr marL="68580" marR="68580" marT="0" marB="0" anchor="ctr"/>
                </a:tc>
                <a:extLst>
                  <a:ext uri="{0D108BD9-81ED-4DB2-BD59-A6C34878D82A}">
                    <a16:rowId xmlns:a16="http://schemas.microsoft.com/office/drawing/2014/main" val="551443740"/>
                  </a:ext>
                </a:extLst>
              </a:tr>
              <a:tr h="392270">
                <a:tc>
                  <a:txBody>
                    <a:bodyPr/>
                    <a:lstStyle/>
                    <a:p>
                      <a:pPr lvl="0">
                        <a:lnSpc>
                          <a:spcPct val="100000"/>
                        </a:lnSpc>
                        <a:spcAft>
                          <a:spcPts val="0"/>
                        </a:spcAft>
                        <a:buNone/>
                      </a:pPr>
                      <a:r>
                        <a:rPr lang="pt-PT" sz="1600" b="1" i="0" u="none" strike="noStrike" kern="100" noProof="0" err="1">
                          <a:solidFill>
                            <a:srgbClr val="FFFFFF"/>
                          </a:solidFill>
                          <a:effectLst/>
                          <a:latin typeface="Calibri"/>
                        </a:rPr>
                        <a:t>Français</a:t>
                      </a:r>
                      <a:r>
                        <a:rPr lang="pt-PT" sz="1600" b="1" i="0" u="none" strike="noStrike" kern="100" noProof="0">
                          <a:solidFill>
                            <a:srgbClr val="FFFFFF"/>
                          </a:solidFill>
                          <a:effectLst/>
                          <a:latin typeface="Calibri"/>
                        </a:rPr>
                        <a:t> G1</a:t>
                      </a:r>
                      <a:endParaRPr lang="pt-PT" sz="1600" b="1" i="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C104</a:t>
                      </a:r>
                      <a:endParaRPr lang="fr-FR"/>
                    </a:p>
                  </a:txBody>
                  <a:tcPr marL="68580" marR="68580" marT="0" marB="0" anchor="ctr"/>
                </a:tc>
                <a:tc>
                  <a:txBody>
                    <a:bodyPr/>
                    <a:lstStyle/>
                    <a:p>
                      <a:pPr lvl="0">
                        <a:lnSpc>
                          <a:spcPct val="100000"/>
                        </a:lnSpc>
                        <a:spcAft>
                          <a:spcPts val="0"/>
                        </a:spcAft>
                        <a:buNone/>
                      </a:pPr>
                      <a:r>
                        <a:rPr lang="fr-FR" sz="1600" b="1" i="0" u="none" strike="noStrike" kern="100" noProof="0">
                          <a:solidFill>
                            <a:schemeClr val="tx1"/>
                          </a:solidFill>
                          <a:effectLst/>
                          <a:latin typeface="Calibri"/>
                        </a:rPr>
                        <a:t>Cécile Race, Sibille </a:t>
                      </a:r>
                      <a:r>
                        <a:rPr lang="fr-FR" sz="1600" b="1" i="0" u="none" strike="noStrike" kern="100" noProof="0" err="1">
                          <a:solidFill>
                            <a:schemeClr val="tx1"/>
                          </a:solidFill>
                          <a:effectLst/>
                          <a:latin typeface="Calibri"/>
                        </a:rPr>
                        <a:t>Demiddeleer</a:t>
                      </a:r>
                    </a:p>
                  </a:txBody>
                  <a:tcPr marL="68580" marR="68580" marT="0" marB="0" anchor="ctr"/>
                </a:tc>
                <a:extLst>
                  <a:ext uri="{0D108BD9-81ED-4DB2-BD59-A6C34878D82A}">
                    <a16:rowId xmlns:a16="http://schemas.microsoft.com/office/drawing/2014/main" val="440366324"/>
                  </a:ext>
                </a:extLst>
              </a:tr>
              <a:tr h="392270">
                <a:tc>
                  <a:txBody>
                    <a:bodyPr/>
                    <a:lstStyle/>
                    <a:p>
                      <a:pPr lvl="0">
                        <a:lnSpc>
                          <a:spcPct val="100000"/>
                        </a:lnSpc>
                        <a:spcAft>
                          <a:spcPts val="0"/>
                        </a:spcAft>
                        <a:buNone/>
                      </a:pPr>
                      <a:r>
                        <a:rPr lang="pt-PT" sz="1600" u="none" strike="noStrike" kern="100" noProof="0" err="1">
                          <a:solidFill>
                            <a:srgbClr val="FFFFFF"/>
                          </a:solidFill>
                          <a:effectLst/>
                          <a:latin typeface="Calibri"/>
                        </a:rPr>
                        <a:t>Français</a:t>
                      </a:r>
                      <a:r>
                        <a:rPr lang="pt-PT" sz="1600" u="none" strike="noStrike" kern="100" noProof="0">
                          <a:solidFill>
                            <a:srgbClr val="FFFFFF"/>
                          </a:solidFill>
                          <a:effectLst/>
                          <a:latin typeface="Calibri"/>
                        </a:rPr>
                        <a:t> G2</a:t>
                      </a:r>
                      <a:endParaRPr lang="pt-PT" sz="160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C105</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Amandine </a:t>
                      </a:r>
                      <a:r>
                        <a:rPr lang="fr-FR" sz="1600" b="1" kern="100" err="1">
                          <a:solidFill>
                            <a:schemeClr val="tx1"/>
                          </a:solidFill>
                          <a:effectLst/>
                          <a:latin typeface="Calibri"/>
                        </a:rPr>
                        <a:t>Bauvir</a:t>
                      </a:r>
                      <a:r>
                        <a:rPr lang="fr-FR" sz="1600" b="1" kern="100">
                          <a:solidFill>
                            <a:schemeClr val="tx1"/>
                          </a:solidFill>
                          <a:effectLst/>
                          <a:latin typeface="Calibri"/>
                        </a:rPr>
                        <a:t>, Didier Journée</a:t>
                      </a:r>
                      <a:endParaRPr lang="fr-FR" sz="1600" b="1" kern="100" err="1">
                        <a:solidFill>
                          <a:schemeClr val="tx1"/>
                        </a:solidFill>
                        <a:effectLst/>
                        <a:latin typeface="Calibri"/>
                      </a:endParaRPr>
                    </a:p>
                  </a:txBody>
                  <a:tcPr marL="68580" marR="68580" marT="0" marB="0" anchor="ctr"/>
                </a:tc>
                <a:extLst>
                  <a:ext uri="{0D108BD9-81ED-4DB2-BD59-A6C34878D82A}">
                    <a16:rowId xmlns:a16="http://schemas.microsoft.com/office/drawing/2014/main" val="337402097"/>
                  </a:ext>
                </a:extLst>
              </a:tr>
              <a:tr h="392269">
                <a:tc>
                  <a:txBody>
                    <a:bodyPr/>
                    <a:lstStyle/>
                    <a:p>
                      <a:pPr lvl="0">
                        <a:lnSpc>
                          <a:spcPct val="100000"/>
                        </a:lnSpc>
                        <a:spcAft>
                          <a:spcPts val="0"/>
                        </a:spcAft>
                        <a:buNone/>
                      </a:pPr>
                      <a:r>
                        <a:rPr lang="pt-PT" sz="1600" u="none" strike="noStrike" kern="100" noProof="0">
                          <a:solidFill>
                            <a:srgbClr val="FFFFFF"/>
                          </a:solidFill>
                          <a:effectLst/>
                          <a:latin typeface="Calibri"/>
                        </a:rPr>
                        <a:t>Langues </a:t>
                      </a:r>
                      <a:r>
                        <a:rPr lang="pt-PT" sz="1600" u="none" strike="noStrike" kern="100" noProof="0" err="1">
                          <a:solidFill>
                            <a:srgbClr val="FFFFFF"/>
                          </a:solidFill>
                          <a:effectLst/>
                          <a:latin typeface="Calibri"/>
                        </a:rPr>
                        <a:t>Modernes</a:t>
                      </a:r>
                      <a:r>
                        <a:rPr lang="pt-PT" sz="1600" u="none" strike="noStrike" kern="100" noProof="0">
                          <a:solidFill>
                            <a:srgbClr val="FFFFFF"/>
                          </a:solidFill>
                          <a:effectLst/>
                          <a:latin typeface="Calibri"/>
                        </a:rPr>
                        <a:t> G1</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C106</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Astrid </a:t>
                      </a:r>
                      <a:r>
                        <a:rPr lang="fr-FR" sz="1600" b="1" kern="100" err="1">
                          <a:solidFill>
                            <a:schemeClr val="tx1"/>
                          </a:solidFill>
                          <a:effectLst/>
                          <a:latin typeface="Calibri"/>
                        </a:rPr>
                        <a:t>Ballegeer</a:t>
                      </a:r>
                      <a:r>
                        <a:rPr lang="fr-FR" sz="1600" b="1" kern="100">
                          <a:solidFill>
                            <a:schemeClr val="tx1"/>
                          </a:solidFill>
                          <a:effectLst/>
                          <a:latin typeface="Calibri"/>
                        </a:rPr>
                        <a:t>, Michaël </a:t>
                      </a:r>
                      <a:r>
                        <a:rPr lang="fr-FR" sz="1600" b="1" kern="100" err="1">
                          <a:solidFill>
                            <a:schemeClr val="tx1"/>
                          </a:solidFill>
                          <a:effectLst/>
                          <a:latin typeface="Calibri"/>
                        </a:rPr>
                        <a:t>Carpene</a:t>
                      </a:r>
                    </a:p>
                  </a:txBody>
                  <a:tcPr marL="68580" marR="68580" marT="0" marB="0" anchor="ctr"/>
                </a:tc>
                <a:extLst>
                  <a:ext uri="{0D108BD9-81ED-4DB2-BD59-A6C34878D82A}">
                    <a16:rowId xmlns:a16="http://schemas.microsoft.com/office/drawing/2014/main" val="2609538172"/>
                  </a:ext>
                </a:extLst>
              </a:tr>
              <a:tr h="392269">
                <a:tc>
                  <a:txBody>
                    <a:bodyPr/>
                    <a:lstStyle/>
                    <a:p>
                      <a:pPr lvl="0">
                        <a:lnSpc>
                          <a:spcPct val="100000"/>
                        </a:lnSpc>
                        <a:spcAft>
                          <a:spcPts val="0"/>
                        </a:spcAft>
                        <a:buNone/>
                      </a:pPr>
                      <a:r>
                        <a:rPr lang="pt-PT" sz="1600" u="none" strike="noStrike" kern="100" noProof="0">
                          <a:solidFill>
                            <a:srgbClr val="FFFFFF"/>
                          </a:solidFill>
                          <a:effectLst/>
                          <a:latin typeface="Calibri"/>
                        </a:rPr>
                        <a:t>Langues </a:t>
                      </a:r>
                      <a:r>
                        <a:rPr lang="pt-PT" sz="1600" u="none" strike="noStrike" kern="100" noProof="0" err="1">
                          <a:solidFill>
                            <a:srgbClr val="FFFFFF"/>
                          </a:solidFill>
                          <a:effectLst/>
                          <a:latin typeface="Calibri"/>
                        </a:rPr>
                        <a:t>Modernes</a:t>
                      </a:r>
                      <a:r>
                        <a:rPr lang="pt-PT" sz="1600" u="none" strike="noStrike" kern="100" noProof="0">
                          <a:solidFill>
                            <a:srgbClr val="FFFFFF"/>
                          </a:solidFill>
                          <a:effectLst/>
                          <a:latin typeface="Calibri"/>
                        </a:rPr>
                        <a:t> G2</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C107</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Nadine De </a:t>
                      </a:r>
                      <a:r>
                        <a:rPr lang="fr-FR" sz="1600" b="1" kern="100" err="1">
                          <a:solidFill>
                            <a:schemeClr val="tx1"/>
                          </a:solidFill>
                          <a:effectLst/>
                          <a:latin typeface="Calibri"/>
                        </a:rPr>
                        <a:t>Bruyne</a:t>
                      </a:r>
                    </a:p>
                  </a:txBody>
                  <a:tcPr marL="68580" marR="68580" marT="0" marB="0" anchor="ctr"/>
                </a:tc>
                <a:extLst>
                  <a:ext uri="{0D108BD9-81ED-4DB2-BD59-A6C34878D82A}">
                    <a16:rowId xmlns:a16="http://schemas.microsoft.com/office/drawing/2014/main" val="2049609934"/>
                  </a:ext>
                </a:extLst>
              </a:tr>
              <a:tr h="392270">
                <a:tc>
                  <a:txBody>
                    <a:bodyPr/>
                    <a:lstStyle/>
                    <a:p>
                      <a:pPr lvl="0">
                        <a:lnSpc>
                          <a:spcPct val="100000"/>
                        </a:lnSpc>
                        <a:spcAft>
                          <a:spcPts val="0"/>
                        </a:spcAft>
                        <a:buNone/>
                      </a:pPr>
                      <a:r>
                        <a:rPr lang="pt-PT" sz="1600" u="none" strike="noStrike" kern="100" noProof="0" err="1">
                          <a:solidFill>
                            <a:srgbClr val="FFFFFF"/>
                          </a:solidFill>
                          <a:effectLst/>
                          <a:latin typeface="Calibri"/>
                        </a:rPr>
                        <a:t>Religion</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C109</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Benjamin </a:t>
                      </a:r>
                      <a:r>
                        <a:rPr lang="fr-FR" sz="1600" b="1" kern="100" err="1">
                          <a:solidFill>
                            <a:schemeClr val="tx1"/>
                          </a:solidFill>
                          <a:effectLst/>
                          <a:latin typeface="Calibri"/>
                        </a:rPr>
                        <a:t>Stiévenart</a:t>
                      </a:r>
                    </a:p>
                  </a:txBody>
                  <a:tcPr marL="68580" marR="68580" marT="0" marB="0" anchor="ctr"/>
                </a:tc>
                <a:extLst>
                  <a:ext uri="{0D108BD9-81ED-4DB2-BD59-A6C34878D82A}">
                    <a16:rowId xmlns:a16="http://schemas.microsoft.com/office/drawing/2014/main" val="1341528495"/>
                  </a:ext>
                </a:extLst>
              </a:tr>
              <a:tr h="392270">
                <a:tc>
                  <a:txBody>
                    <a:bodyPr/>
                    <a:lstStyle/>
                    <a:p>
                      <a:pPr lvl="0">
                        <a:lnSpc>
                          <a:spcPct val="100000"/>
                        </a:lnSpc>
                        <a:spcAft>
                          <a:spcPts val="0"/>
                        </a:spcAft>
                        <a:buNone/>
                      </a:pPr>
                      <a:r>
                        <a:rPr lang="pt-PT" sz="1600" u="none" strike="noStrike" kern="100" noProof="0" err="1">
                          <a:solidFill>
                            <a:srgbClr val="FFFFFF"/>
                          </a:solidFill>
                          <a:effectLst/>
                          <a:latin typeface="Calibri"/>
                        </a:rPr>
                        <a:t>Sciences</a:t>
                      </a:r>
                      <a:r>
                        <a:rPr lang="pt-PT" sz="1600" u="none" strike="noStrike" kern="100" noProof="0">
                          <a:solidFill>
                            <a:srgbClr val="FFFFFF"/>
                          </a:solidFill>
                          <a:effectLst/>
                          <a:latin typeface="Calibri"/>
                        </a:rPr>
                        <a:t> G1</a:t>
                      </a:r>
                      <a:endParaRPr lang="pt-PT" sz="160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D113</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François </a:t>
                      </a:r>
                      <a:r>
                        <a:rPr lang="fr-FR" sz="1600" b="1" kern="100" err="1">
                          <a:solidFill>
                            <a:schemeClr val="tx1"/>
                          </a:solidFill>
                          <a:effectLst/>
                          <a:latin typeface="Calibri"/>
                        </a:rPr>
                        <a:t>Defoeux</a:t>
                      </a:r>
                    </a:p>
                  </a:txBody>
                  <a:tcPr marL="68580" marR="68580" marT="0" marB="0" anchor="ctr"/>
                </a:tc>
                <a:extLst>
                  <a:ext uri="{0D108BD9-81ED-4DB2-BD59-A6C34878D82A}">
                    <a16:rowId xmlns:a16="http://schemas.microsoft.com/office/drawing/2014/main" val="401887180"/>
                  </a:ext>
                </a:extLst>
              </a:tr>
              <a:tr h="392269">
                <a:tc>
                  <a:txBody>
                    <a:bodyPr/>
                    <a:lstStyle/>
                    <a:p>
                      <a:pPr lvl="0">
                        <a:lnSpc>
                          <a:spcPct val="100000"/>
                        </a:lnSpc>
                        <a:spcAft>
                          <a:spcPts val="0"/>
                        </a:spcAft>
                        <a:buNone/>
                      </a:pPr>
                      <a:r>
                        <a:rPr lang="pt-PT" sz="1600" u="none" strike="noStrike" kern="100" noProof="0" err="1">
                          <a:solidFill>
                            <a:srgbClr val="FFFFFF"/>
                          </a:solidFill>
                          <a:effectLst/>
                          <a:latin typeface="Calibri"/>
                        </a:rPr>
                        <a:t>Sciences</a:t>
                      </a:r>
                      <a:r>
                        <a:rPr lang="pt-PT" sz="1600" u="none" strike="noStrike" kern="100" noProof="0">
                          <a:solidFill>
                            <a:srgbClr val="FFFFFF"/>
                          </a:solidFill>
                          <a:effectLst/>
                          <a:latin typeface="Calibri"/>
                        </a:rPr>
                        <a:t> G2</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D102</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Pascale </a:t>
                      </a:r>
                      <a:r>
                        <a:rPr lang="fr-FR" sz="1600" b="1" kern="100" err="1">
                          <a:solidFill>
                            <a:schemeClr val="tx1"/>
                          </a:solidFill>
                          <a:effectLst/>
                          <a:latin typeface="Calibri"/>
                        </a:rPr>
                        <a:t>Sartiaux</a:t>
                      </a:r>
                    </a:p>
                  </a:txBody>
                  <a:tcPr marL="68580" marR="68580" marT="0" marB="0" anchor="ctr"/>
                </a:tc>
                <a:extLst>
                  <a:ext uri="{0D108BD9-81ED-4DB2-BD59-A6C34878D82A}">
                    <a16:rowId xmlns:a16="http://schemas.microsoft.com/office/drawing/2014/main" val="1283758941"/>
                  </a:ext>
                </a:extLst>
              </a:tr>
              <a:tr h="392267">
                <a:tc>
                  <a:txBody>
                    <a:bodyPr/>
                    <a:lstStyle/>
                    <a:p>
                      <a:pPr lvl="0">
                        <a:lnSpc>
                          <a:spcPct val="100000"/>
                        </a:lnSpc>
                        <a:spcAft>
                          <a:spcPts val="0"/>
                        </a:spcAft>
                        <a:buNone/>
                      </a:pPr>
                      <a:r>
                        <a:rPr lang="pt-PT" sz="1600" u="none" strike="noStrike" kern="100" noProof="0" err="1">
                          <a:solidFill>
                            <a:srgbClr val="FFFFFF"/>
                          </a:solidFill>
                          <a:effectLst/>
                          <a:latin typeface="Calibri"/>
                        </a:rPr>
                        <a:t>Sciences</a:t>
                      </a:r>
                      <a:r>
                        <a:rPr lang="pt-PT" sz="1600" u="none" strike="noStrike" kern="100" noProof="0">
                          <a:solidFill>
                            <a:srgbClr val="FFFFFF"/>
                          </a:solidFill>
                          <a:effectLst/>
                          <a:latin typeface="Calibri"/>
                        </a:rPr>
                        <a:t> </a:t>
                      </a:r>
                      <a:r>
                        <a:rPr lang="pt-PT" sz="1600" u="none" strike="noStrike" kern="100" noProof="0" err="1">
                          <a:solidFill>
                            <a:srgbClr val="FFFFFF"/>
                          </a:solidFill>
                          <a:effectLst/>
                          <a:latin typeface="Calibri"/>
                        </a:rPr>
                        <a:t>humaines</a:t>
                      </a:r>
                      <a:r>
                        <a:rPr lang="pt-PT" sz="1600" u="none" strike="noStrike" kern="100" noProof="0">
                          <a:solidFill>
                            <a:srgbClr val="FFFFFF"/>
                          </a:solidFill>
                          <a:effectLst/>
                          <a:latin typeface="Calibri"/>
                        </a:rPr>
                        <a:t> G1</a:t>
                      </a:r>
                      <a:endParaRPr lang="pt-PT" sz="160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D104</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Geneviève </a:t>
                      </a:r>
                      <a:r>
                        <a:rPr lang="fr-FR" sz="1600" b="1" kern="100" err="1">
                          <a:solidFill>
                            <a:schemeClr val="tx1"/>
                          </a:solidFill>
                          <a:effectLst/>
                          <a:latin typeface="Calibri"/>
                        </a:rPr>
                        <a:t>Perrad</a:t>
                      </a:r>
                      <a:r>
                        <a:rPr lang="fr-FR" sz="1600" b="1" kern="100">
                          <a:solidFill>
                            <a:schemeClr val="tx1"/>
                          </a:solidFill>
                          <a:effectLst/>
                          <a:latin typeface="Calibri"/>
                        </a:rPr>
                        <a:t>, Sarah </a:t>
                      </a:r>
                      <a:r>
                        <a:rPr lang="fr-FR" sz="1600" b="1" kern="100" err="1">
                          <a:solidFill>
                            <a:schemeClr val="tx1"/>
                          </a:solidFill>
                          <a:effectLst/>
                          <a:latin typeface="Calibri"/>
                        </a:rPr>
                        <a:t>Flock</a:t>
                      </a:r>
                    </a:p>
                  </a:txBody>
                  <a:tcPr marL="68580" marR="68580" marT="0" marB="0" anchor="ctr"/>
                </a:tc>
                <a:extLst>
                  <a:ext uri="{0D108BD9-81ED-4DB2-BD59-A6C34878D82A}">
                    <a16:rowId xmlns:a16="http://schemas.microsoft.com/office/drawing/2014/main" val="2856424243"/>
                  </a:ext>
                </a:extLst>
              </a:tr>
              <a:tr h="392266">
                <a:tc>
                  <a:txBody>
                    <a:bodyPr/>
                    <a:lstStyle/>
                    <a:p>
                      <a:pPr lvl="0">
                        <a:lnSpc>
                          <a:spcPct val="100000"/>
                        </a:lnSpc>
                        <a:spcAft>
                          <a:spcPts val="0"/>
                        </a:spcAft>
                        <a:buNone/>
                      </a:pPr>
                      <a:r>
                        <a:rPr lang="pt-PT" sz="1600" u="none" strike="noStrike" kern="100" noProof="0" err="1">
                          <a:solidFill>
                            <a:srgbClr val="FFFFFF"/>
                          </a:solidFill>
                          <a:effectLst/>
                          <a:latin typeface="Calibri"/>
                        </a:rPr>
                        <a:t>Sciences</a:t>
                      </a:r>
                      <a:r>
                        <a:rPr lang="pt-PT" sz="1600" u="none" strike="noStrike" kern="100" noProof="0">
                          <a:solidFill>
                            <a:srgbClr val="FFFFFF"/>
                          </a:solidFill>
                          <a:effectLst/>
                          <a:latin typeface="Calibri"/>
                        </a:rPr>
                        <a:t> </a:t>
                      </a:r>
                      <a:r>
                        <a:rPr lang="pt-PT" sz="1600" u="none" strike="noStrike" kern="100" noProof="0" err="1">
                          <a:solidFill>
                            <a:srgbClr val="FFFFFF"/>
                          </a:solidFill>
                          <a:effectLst/>
                          <a:latin typeface="Calibri"/>
                        </a:rPr>
                        <a:t>humaines</a:t>
                      </a:r>
                      <a:r>
                        <a:rPr lang="pt-PT" sz="1600" u="none" strike="noStrike" kern="100" noProof="0">
                          <a:solidFill>
                            <a:srgbClr val="FFFFFF"/>
                          </a:solidFill>
                          <a:effectLst/>
                          <a:latin typeface="Calibri"/>
                        </a:rPr>
                        <a:t> G2</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D105</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Carine Marion</a:t>
                      </a:r>
                    </a:p>
                  </a:txBody>
                  <a:tcPr marL="68580" marR="68580" marT="0" marB="0" anchor="ctr"/>
                </a:tc>
                <a:extLst>
                  <a:ext uri="{0D108BD9-81ED-4DB2-BD59-A6C34878D82A}">
                    <a16:rowId xmlns:a16="http://schemas.microsoft.com/office/drawing/2014/main" val="2774017910"/>
                  </a:ext>
                </a:extLst>
              </a:tr>
              <a:tr h="392267">
                <a:tc>
                  <a:txBody>
                    <a:bodyPr/>
                    <a:lstStyle/>
                    <a:p>
                      <a:pPr lvl="0">
                        <a:lnSpc>
                          <a:spcPct val="100000"/>
                        </a:lnSpc>
                        <a:spcAft>
                          <a:spcPts val="0"/>
                        </a:spcAft>
                        <a:buNone/>
                      </a:pPr>
                      <a:r>
                        <a:rPr lang="pt-PT" sz="1600" u="none" strike="noStrike" kern="100" noProof="0" err="1">
                          <a:solidFill>
                            <a:srgbClr val="FFFFFF"/>
                          </a:solidFill>
                          <a:effectLst/>
                          <a:latin typeface="Calibri"/>
                        </a:rPr>
                        <a:t>Mathématiques</a:t>
                      </a:r>
                      <a:r>
                        <a:rPr lang="pt-PT" sz="1600" u="none" strike="noStrike" kern="100" noProof="0">
                          <a:solidFill>
                            <a:srgbClr val="FFFFFF"/>
                          </a:solidFill>
                          <a:effectLst/>
                          <a:latin typeface="Calibri"/>
                        </a:rPr>
                        <a:t> G1</a:t>
                      </a:r>
                      <a:endParaRPr lang="pt-PT" sz="1600" u="none" strike="noStrike" kern="100" noProof="0" err="1">
                        <a:solidFill>
                          <a:srgbClr val="FFFFFF"/>
                        </a:solidFill>
                        <a:effectLst/>
                        <a:latin typeface="Calibri"/>
                      </a:endParaRP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D108</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Annick Looze</a:t>
                      </a:r>
                      <a:endParaRPr lang="fr-FR" sz="1600" b="1" kern="100" err="1">
                        <a:solidFill>
                          <a:schemeClr val="tx1"/>
                        </a:solidFill>
                        <a:effectLst/>
                        <a:latin typeface="Calibri"/>
                      </a:endParaRPr>
                    </a:p>
                  </a:txBody>
                  <a:tcPr marL="68580" marR="68580" marT="0" marB="0" anchor="ctr"/>
                </a:tc>
                <a:extLst>
                  <a:ext uri="{0D108BD9-81ED-4DB2-BD59-A6C34878D82A}">
                    <a16:rowId xmlns:a16="http://schemas.microsoft.com/office/drawing/2014/main" val="481316808"/>
                  </a:ext>
                </a:extLst>
              </a:tr>
              <a:tr h="392267">
                <a:tc>
                  <a:txBody>
                    <a:bodyPr/>
                    <a:lstStyle/>
                    <a:p>
                      <a:pPr lvl="0">
                        <a:lnSpc>
                          <a:spcPct val="100000"/>
                        </a:lnSpc>
                        <a:spcAft>
                          <a:spcPts val="0"/>
                        </a:spcAft>
                        <a:buNone/>
                      </a:pPr>
                      <a:r>
                        <a:rPr lang="pt-PT" sz="1600" u="none" strike="noStrike" kern="100" noProof="0" err="1">
                          <a:solidFill>
                            <a:srgbClr val="FFFFFF"/>
                          </a:solidFill>
                          <a:effectLst/>
                          <a:latin typeface="Calibri"/>
                        </a:rPr>
                        <a:t>Mathématiques</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D109</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Linda Di </a:t>
                      </a:r>
                      <a:r>
                        <a:rPr lang="fr-FR" sz="1600" b="1" kern="100" err="1">
                          <a:solidFill>
                            <a:schemeClr val="tx1"/>
                          </a:solidFill>
                          <a:effectLst/>
                          <a:latin typeface="Calibri"/>
                        </a:rPr>
                        <a:t>Martile</a:t>
                      </a:r>
                    </a:p>
                  </a:txBody>
                  <a:tcPr marL="68580" marR="68580" marT="0" marB="0" anchor="ctr"/>
                </a:tc>
                <a:extLst>
                  <a:ext uri="{0D108BD9-81ED-4DB2-BD59-A6C34878D82A}">
                    <a16:rowId xmlns:a16="http://schemas.microsoft.com/office/drawing/2014/main" val="1938098747"/>
                  </a:ext>
                </a:extLst>
              </a:tr>
              <a:tr h="392267">
                <a:tc>
                  <a:txBody>
                    <a:bodyPr/>
                    <a:lstStyle/>
                    <a:p>
                      <a:pPr lvl="0">
                        <a:lnSpc>
                          <a:spcPct val="100000"/>
                        </a:lnSpc>
                        <a:spcAft>
                          <a:spcPts val="0"/>
                        </a:spcAft>
                        <a:buNone/>
                      </a:pPr>
                      <a:r>
                        <a:rPr lang="pt-PT" sz="1600" u="none" strike="noStrike" kern="100" noProof="0">
                          <a:solidFill>
                            <a:srgbClr val="FFFFFF"/>
                          </a:solidFill>
                          <a:effectLst/>
                          <a:latin typeface="Calibri"/>
                        </a:rPr>
                        <a:t>Langues </a:t>
                      </a:r>
                      <a:r>
                        <a:rPr lang="pt-PT" sz="1600" u="none" strike="noStrike" kern="100" noProof="0" err="1">
                          <a:solidFill>
                            <a:srgbClr val="FFFFFF"/>
                          </a:solidFill>
                          <a:effectLst/>
                          <a:latin typeface="Calibri"/>
                        </a:rPr>
                        <a:t>Anciennes</a:t>
                      </a:r>
                    </a:p>
                  </a:txBody>
                  <a:tcPr marL="68580" marR="68580" marT="0" marB="0" anchor="ctr"/>
                </a:tc>
                <a:tc>
                  <a:txBody>
                    <a:bodyPr/>
                    <a:lstStyle/>
                    <a:p>
                      <a:pPr lvl="0">
                        <a:lnSpc>
                          <a:spcPct val="100000"/>
                        </a:lnSpc>
                        <a:spcAft>
                          <a:spcPts val="0"/>
                        </a:spcAft>
                        <a:buNone/>
                      </a:pPr>
                      <a:r>
                        <a:rPr lang="pt-PT" sz="1600" b="1" u="none" strike="noStrike" kern="100" noProof="0">
                          <a:solidFill>
                            <a:schemeClr val="tx1"/>
                          </a:solidFill>
                          <a:effectLst/>
                          <a:latin typeface="Calibri"/>
                        </a:rPr>
                        <a:t>Local D112</a:t>
                      </a:r>
                    </a:p>
                  </a:txBody>
                  <a:tcPr marL="68580" marR="68580" marT="0" marB="0" anchor="ctr"/>
                </a:tc>
                <a:tc>
                  <a:txBody>
                    <a:bodyPr/>
                    <a:lstStyle/>
                    <a:p>
                      <a:pPr lvl="0">
                        <a:lnSpc>
                          <a:spcPct val="100000"/>
                        </a:lnSpc>
                        <a:spcAft>
                          <a:spcPts val="0"/>
                        </a:spcAft>
                        <a:buNone/>
                      </a:pPr>
                      <a:r>
                        <a:rPr lang="fr-FR" sz="1600" b="1" kern="100">
                          <a:solidFill>
                            <a:schemeClr val="tx1"/>
                          </a:solidFill>
                          <a:effectLst/>
                          <a:latin typeface="Calibri"/>
                        </a:rPr>
                        <a:t>Frédéric </a:t>
                      </a:r>
                      <a:r>
                        <a:rPr lang="fr-FR" sz="1600" b="1" kern="100" err="1">
                          <a:solidFill>
                            <a:schemeClr val="tx1"/>
                          </a:solidFill>
                          <a:effectLst/>
                          <a:latin typeface="Calibri"/>
                        </a:rPr>
                        <a:t>Dewez</a:t>
                      </a:r>
                      <a:r>
                        <a:rPr lang="fr-FR" sz="1600" b="1" kern="100">
                          <a:solidFill>
                            <a:schemeClr val="tx1"/>
                          </a:solidFill>
                          <a:effectLst/>
                          <a:latin typeface="Calibri"/>
                        </a:rPr>
                        <a:t>, Julie Page</a:t>
                      </a:r>
                      <a:endParaRPr lang="fr-FR" sz="1600" b="1" kern="100" err="1">
                        <a:solidFill>
                          <a:schemeClr val="tx1"/>
                        </a:solidFill>
                        <a:effectLst/>
                        <a:latin typeface="Calibri"/>
                      </a:endParaRPr>
                    </a:p>
                  </a:txBody>
                  <a:tcPr marL="68580" marR="68580" marT="0" marB="0" anchor="ctr"/>
                </a:tc>
                <a:extLst>
                  <a:ext uri="{0D108BD9-81ED-4DB2-BD59-A6C34878D82A}">
                    <a16:rowId xmlns:a16="http://schemas.microsoft.com/office/drawing/2014/main" val="837704648"/>
                  </a:ext>
                </a:extLst>
              </a:tr>
            </a:tbl>
          </a:graphicData>
        </a:graphic>
      </p:graphicFrame>
    </p:spTree>
    <p:extLst>
      <p:ext uri="{BB962C8B-B14F-4D97-AF65-F5344CB8AC3E}">
        <p14:creationId xmlns:p14="http://schemas.microsoft.com/office/powerpoint/2010/main" val="388606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2F152-CE40-7C9F-8E28-86BD8BA6947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E364D7B-0338-42B3-88C0-7E48A2CB2DA4}"/>
              </a:ext>
            </a:extLst>
          </p:cNvPr>
          <p:cNvSpPr txBox="1"/>
          <p:nvPr/>
        </p:nvSpPr>
        <p:spPr>
          <a:xfrm>
            <a:off x="2621046" y="172863"/>
            <a:ext cx="86965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Garder le cap dans </a:t>
            </a:r>
            <a:r>
              <a:rPr lang="fr-FR" sz="3600" b="1">
                <a:solidFill>
                  <a:srgbClr val="F8D9EC">
                    <a:lumMod val="50000"/>
                  </a:srgbClr>
                </a:solidFill>
                <a:latin typeface="Calibri" panose="020F0502020204030204" pitchFamily="34" charset="0"/>
                <a:cs typeface="Calibri" panose="020F0502020204030204" pitchFamily="34" charset="0"/>
              </a:rPr>
              <a:t>u</a:t>
            </a:r>
            <a:r>
              <a:rPr kumimoji="0" lang="fr-FR"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n contexte très </a:t>
            </a:r>
            <a:r>
              <a:rPr lang="fr-FR" sz="3600" b="1">
                <a:solidFill>
                  <a:srgbClr val="F8D9EC">
                    <a:lumMod val="50000"/>
                  </a:srgbClr>
                </a:solidFill>
                <a:latin typeface="Calibri" panose="020F0502020204030204" pitchFamily="34" charset="0"/>
                <a:cs typeface="Calibri" panose="020F0502020204030204" pitchFamily="34" charset="0"/>
              </a:rPr>
              <a:t>difficile</a:t>
            </a:r>
            <a:r>
              <a:rPr kumimoji="0" lang="fr-FR"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 !</a:t>
            </a:r>
            <a:endParaRPr kumimoji="0" lang="fr-BE"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2416C384-5CCA-C39B-43F5-865D58FD0BD7}"/>
              </a:ext>
            </a:extLst>
          </p:cNvPr>
          <p:cNvSpPr txBox="1"/>
          <p:nvPr/>
        </p:nvSpPr>
        <p:spPr>
          <a:xfrm>
            <a:off x="3972393" y="1076781"/>
            <a:ext cx="8079699" cy="384720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400">
                <a:solidFill>
                  <a:srgbClr val="555555"/>
                </a:solidFill>
                <a:latin typeface="Calibri"/>
                <a:ea typeface="Calibri"/>
                <a:cs typeface="Calibri"/>
              </a:rPr>
              <a:t>Octobre à décembre 2025 : révision du projet initial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0" i="0" u="none" strike="noStrike" kern="1200" cap="none" spc="0" normalizeH="0" baseline="0" noProof="0">
                <a:ln>
                  <a:noFill/>
                </a:ln>
                <a:solidFill>
                  <a:srgbClr val="555555"/>
                </a:solidFill>
                <a:effectLst/>
                <a:uLnTx/>
                <a:uFillTx/>
                <a:latin typeface="Calibri"/>
                <a:ea typeface="Calibri"/>
                <a:cs typeface="Calibri"/>
              </a:rPr>
              <a:t>Janvier</a:t>
            </a:r>
            <a:r>
              <a:rPr kumimoji="0" lang="fr-FR" sz="2400" b="0" i="0" u="none" strike="noStrike" kern="1200" cap="none" spc="0" normalizeH="0" noProof="0">
                <a:ln>
                  <a:noFill/>
                </a:ln>
                <a:solidFill>
                  <a:srgbClr val="555555"/>
                </a:solidFill>
                <a:effectLst/>
                <a:uLnTx/>
                <a:uFillTx/>
                <a:latin typeface="Calibri"/>
                <a:ea typeface="Calibri"/>
                <a:cs typeface="Calibri"/>
              </a:rPr>
              <a:t> 2026 : solde </a:t>
            </a:r>
            <a:r>
              <a:rPr kumimoji="0" lang="fr-FR" sz="2400" b="0" i="0" u="none" strike="noStrike" kern="1200" cap="none" spc="0" normalizeH="0" noProof="0">
                <a:ln>
                  <a:noFill/>
                </a:ln>
                <a:solidFill>
                  <a:srgbClr val="FF0000"/>
                </a:solidFill>
                <a:effectLst/>
                <a:uLnTx/>
                <a:uFillTx/>
                <a:latin typeface="Calibri"/>
                <a:ea typeface="Calibri"/>
                <a:cs typeface="Calibri"/>
              </a:rPr>
              <a:t>TROP </a:t>
            </a:r>
            <a:r>
              <a:rPr kumimoji="0" lang="fr-FR" sz="2400" b="0" i="0" u="none" strike="noStrike" kern="1200" cap="none" spc="0" normalizeH="0" noProof="0">
                <a:ln>
                  <a:noFill/>
                </a:ln>
                <a:solidFill>
                  <a:srgbClr val="555555"/>
                </a:solidFill>
                <a:effectLst/>
                <a:uLnTx/>
                <a:uFillTx/>
                <a:latin typeface="Calibri"/>
                <a:ea typeface="Calibri"/>
                <a:cs typeface="Calibri"/>
              </a:rPr>
              <a:t>important d’incertitudes organisationnelles et sociales … négociations intenses</a:t>
            </a:r>
          </a:p>
          <a:p>
            <a:pPr marR="0" lvl="0" algn="l" defTabSz="914400" rtl="0" eaLnBrk="1" fontAlgn="auto" latinLnBrk="0" hangingPunct="1">
              <a:lnSpc>
                <a:spcPct val="100000"/>
              </a:lnSpc>
              <a:spcBef>
                <a:spcPts val="0"/>
              </a:spcBef>
              <a:spcAft>
                <a:spcPts val="0"/>
              </a:spcAft>
              <a:buClrTx/>
              <a:buSzTx/>
              <a:tabLst/>
              <a:defRPr/>
            </a:pPr>
            <a:endParaRPr lang="fr-FR" sz="2400" noProof="0">
              <a:solidFill>
                <a:srgbClr val="555555"/>
              </a:solidFill>
              <a:latin typeface="Calibri"/>
              <a:ea typeface="Calibri"/>
              <a:cs typeface="Calibri"/>
            </a:endParaRPr>
          </a:p>
          <a:p>
            <a:pPr marR="0" lvl="0" algn="l" defTabSz="914400" rtl="0" eaLnBrk="1" fontAlgn="auto" latinLnBrk="0" hangingPunct="1">
              <a:lnSpc>
                <a:spcPct val="100000"/>
              </a:lnSpc>
              <a:spcBef>
                <a:spcPts val="0"/>
              </a:spcBef>
              <a:spcAft>
                <a:spcPts val="0"/>
              </a:spcAft>
              <a:buClrTx/>
              <a:buSzTx/>
              <a:tabLst/>
              <a:defRPr/>
            </a:pPr>
            <a:r>
              <a:rPr kumimoji="0" lang="fr-FR" sz="2800" b="0" i="0" u="none" strike="noStrike" kern="1200" cap="none" spc="0" normalizeH="0" baseline="0">
                <a:ln>
                  <a:noFill/>
                </a:ln>
                <a:solidFill>
                  <a:srgbClr val="00B050"/>
                </a:solidFill>
                <a:effectLst/>
                <a:uLnTx/>
                <a:uFillTx/>
                <a:latin typeface="Calibri"/>
                <a:ea typeface="Calibri"/>
                <a:cs typeface="Calibri"/>
              </a:rPr>
              <a:t>Climat</a:t>
            </a:r>
            <a:r>
              <a:rPr kumimoji="0" lang="fr-FR" sz="2800" b="0" i="0" u="none" strike="noStrike" kern="1200" cap="none" spc="0" normalizeH="0">
                <a:ln>
                  <a:noFill/>
                </a:ln>
                <a:solidFill>
                  <a:srgbClr val="00B050"/>
                </a:solidFill>
                <a:effectLst/>
                <a:uLnTx/>
                <a:uFillTx/>
                <a:latin typeface="Calibri"/>
                <a:ea typeface="Calibri"/>
                <a:cs typeface="Calibri"/>
              </a:rPr>
              <a:t> très tendu pour préparer une réforme majeure</a:t>
            </a:r>
            <a:endParaRPr kumimoji="0" lang="fr-FR" sz="2800" b="0" i="0" u="none" strike="noStrike" kern="1200" cap="none" spc="0" normalizeH="0" baseline="0" noProof="0">
              <a:ln>
                <a:noFill/>
              </a:ln>
              <a:solidFill>
                <a:srgbClr val="00B050"/>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a:ln>
                <a:noFill/>
              </a:ln>
              <a:solidFill>
                <a:srgbClr val="555555"/>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a:ln>
                <a:noFill/>
              </a:ln>
              <a:solidFill>
                <a:srgbClr val="555555"/>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a:ln>
                <a:noFill/>
              </a:ln>
              <a:solidFill>
                <a:srgbClr val="555555"/>
              </a:solidFill>
              <a:effectLst/>
              <a:uLnTx/>
              <a:uFillTx/>
              <a:latin typeface="Calibri"/>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0" i="0" u="none" strike="noStrike" kern="1200" cap="none" spc="0" normalizeH="0" baseline="0" noProof="0">
              <a:ln>
                <a:noFill/>
              </a:ln>
              <a:solidFill>
                <a:srgbClr val="555555"/>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endParaRPr>
          </a:p>
        </p:txBody>
      </p:sp>
      <p:sp>
        <p:nvSpPr>
          <p:cNvPr id="3" name="ZoneTexte 2">
            <a:extLst>
              <a:ext uri="{FF2B5EF4-FFF2-40B4-BE49-F238E27FC236}">
                <a16:creationId xmlns:a16="http://schemas.microsoft.com/office/drawing/2014/main" id="{9432A2A9-7381-9FBC-09A5-11CDE6999939}"/>
              </a:ext>
            </a:extLst>
          </p:cNvPr>
          <p:cNvSpPr txBox="1"/>
          <p:nvPr/>
        </p:nvSpPr>
        <p:spPr>
          <a:xfrm>
            <a:off x="2466063" y="3429000"/>
            <a:ext cx="8243266"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8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Le SeGEC n’est pas d’accord avec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l’absence de concertation autour des réformes;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BE" sz="2400" noProof="0">
                <a:solidFill>
                  <a:srgbClr val="555555"/>
                </a:solidFill>
                <a:latin typeface="Calibri" panose="020F0502020204030204" pitchFamily="34" charset="0"/>
                <a:ea typeface="Calibri" panose="020F0502020204030204" pitchFamily="34" charset="0"/>
                <a:cs typeface="Calibri" panose="020F0502020204030204" pitchFamily="34" charset="0"/>
              </a:rPr>
              <a:t>la remise en cause d’un tronc commun polytechnique, construit depuis 2017 avec l’ensemble des acteurs;</a:t>
            </a:r>
            <a:endPar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les</a:t>
            </a:r>
            <a:r>
              <a:rPr kumimoji="0" lang="fr-BE" sz="2400" b="0" i="0" u="none" strike="noStrike" kern="1200" cap="none" spc="0" normalizeH="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 </a:t>
            </a: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diverses mesures d’économie dans l’enseignement.</a:t>
            </a:r>
          </a:p>
          <a:p>
            <a:pPr marR="0" lvl="0" algn="l" defTabSz="914400" rtl="0" eaLnBrk="1" fontAlgn="auto" latinLnBrk="0" hangingPunct="1">
              <a:lnSpc>
                <a:spcPct val="100000"/>
              </a:lnSpc>
              <a:spcBef>
                <a:spcPts val="0"/>
              </a:spcBef>
              <a:spcAft>
                <a:spcPts val="0"/>
              </a:spcAft>
              <a:buClrTx/>
              <a:buSzTx/>
              <a:tabLst/>
              <a:defRPr/>
            </a:pP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Il reste un </a:t>
            </a:r>
            <a:r>
              <a:rPr lang="fr-BE" sz="2400" b="1">
                <a:solidFill>
                  <a:srgbClr val="555555"/>
                </a:solidFill>
                <a:latin typeface="Calibri" panose="020F0502020204030204" pitchFamily="34" charset="0"/>
                <a:ea typeface="Calibri" panose="020F0502020204030204" pitchFamily="34" charset="0"/>
                <a:cs typeface="Calibri" panose="020F0502020204030204" pitchFamily="34" charset="0"/>
              </a:rPr>
              <a:t>acteur propositionnel</a:t>
            </a:r>
            <a:r>
              <a:rPr kumimoji="0" lang="fr-BE" sz="2400" b="1"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et </a:t>
            </a:r>
            <a:r>
              <a:rPr kumimoji="0" lang="fr-BE" sz="2400" b="1"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continue la préparation </a:t>
            </a:r>
            <a:r>
              <a:rPr kumimoji="0" lang="fr-BE" sz="24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avec les enseignants de S1 et S2</a:t>
            </a:r>
            <a:r>
              <a:rPr kumimoji="0" lang="fr-BE" sz="2400" b="0" i="0" u="none" strike="noStrike" kern="1200" cap="none" spc="0" normalizeH="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 en gardant le cap </a:t>
            </a:r>
            <a:r>
              <a:rPr kumimoji="0" lang="fr-BE" sz="2400" b="1" i="0" u="none" strike="noStrike" kern="1200" cap="none" spc="0" normalizeH="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sur l’avenir des élèves.</a:t>
            </a:r>
            <a:endParaRPr kumimoji="0" lang="fr-BE" sz="24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Grève des enseignants : 30.000 professeurs participent à la ...">
            <a:extLst>
              <a:ext uri="{FF2B5EF4-FFF2-40B4-BE49-F238E27FC236}">
                <a16:creationId xmlns:a16="http://schemas.microsoft.com/office/drawing/2014/main" id="{B3AF0E16-9491-963C-B2FD-15063B802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03" y="1076781"/>
            <a:ext cx="3751790" cy="218908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que 5" descr="Haute tension contour">
            <a:extLst>
              <a:ext uri="{FF2B5EF4-FFF2-40B4-BE49-F238E27FC236}">
                <a16:creationId xmlns:a16="http://schemas.microsoft.com/office/drawing/2014/main" id="{DF94887F-93F8-8503-F927-3DBB03E2B0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7692" y="1164469"/>
            <a:ext cx="914400" cy="914400"/>
          </a:xfrm>
          <a:prstGeom prst="rect">
            <a:avLst/>
          </a:prstGeom>
        </p:spPr>
      </p:pic>
    </p:spTree>
    <p:extLst>
      <p:ext uri="{BB962C8B-B14F-4D97-AF65-F5344CB8AC3E}">
        <p14:creationId xmlns:p14="http://schemas.microsoft.com/office/powerpoint/2010/main" val="399117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6126-C5AC-766B-D4B1-AAEDA1E2F954}"/>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1817B41-BF0A-5EB9-D539-6804804E8B83}"/>
              </a:ext>
            </a:extLst>
          </p:cNvPr>
          <p:cNvSpPr txBox="1"/>
          <p:nvPr/>
        </p:nvSpPr>
        <p:spPr>
          <a:xfrm>
            <a:off x="5285903" y="122312"/>
            <a:ext cx="86965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rPr>
              <a:t>Qui sommes-nous ?</a:t>
            </a:r>
            <a:endParaRPr kumimoji="0" lang="fr-BE"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8F809ED0-2D49-BFCC-508F-7A95A9F6C6B7}"/>
              </a:ext>
            </a:extLst>
          </p:cNvPr>
          <p:cNvSpPr txBox="1"/>
          <p:nvPr/>
        </p:nvSpPr>
        <p:spPr>
          <a:xfrm>
            <a:off x="3072488" y="768643"/>
            <a:ext cx="9119512" cy="3062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La CSA (cellule de soutien et d’accompagnement)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une équipe de collègues </a:t>
            </a:r>
            <a:r>
              <a:rPr kumimoji="0" lang="fr-FR" sz="2800" b="1" i="0" u="none" strike="noStrike" kern="1200" cap="none" spc="0" normalizeH="0" baseline="0" noProof="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au service </a:t>
            </a:r>
            <a:r>
              <a:rPr kumimoji="0" lang="fr-FR" sz="2800" b="1"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des collègues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Travailler avec vous, au départ de vos questionnements et de vos réalités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Dans le respect de vos préoccupations, de nos agacements ou colères,</a:t>
            </a:r>
            <a:r>
              <a:rPr kumimoji="0" lang="fr-FR" sz="2800" b="0" i="0" u="none" strike="noStrike" kern="1200" cap="none" spc="0" normalizeH="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28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rPr>
              <a:t>de votre </a:t>
            </a:r>
            <a:r>
              <a:rPr lang="fr-FR" sz="2800">
                <a:solidFill>
                  <a:srgbClr val="555555"/>
                </a:solidFill>
                <a:latin typeface="Calibri" panose="020F0502020204030204" pitchFamily="34" charset="0"/>
                <a:ea typeface="Calibri" panose="020F0502020204030204" pitchFamily="34" charset="0"/>
                <a:cs typeface="Calibri" panose="020F0502020204030204" pitchFamily="34" charset="0"/>
              </a:rPr>
              <a:t>engagement, de votre expertise ! </a:t>
            </a:r>
            <a:endParaRPr kumimoji="0" lang="fr-FR" sz="2800" b="0" i="0" u="none" strike="noStrike" kern="1200" cap="none" spc="0" normalizeH="0" baseline="0" noProof="0">
              <a:ln>
                <a:noFill/>
              </a:ln>
              <a:solidFill>
                <a:srgbClr val="555555"/>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55555"/>
              </a:solidFill>
              <a:effectLst/>
              <a:uLnTx/>
              <a:uFillTx/>
              <a:latin typeface="Arial"/>
              <a:ea typeface="+mn-ea"/>
              <a:cs typeface="+mn-cs"/>
            </a:endParaRPr>
          </a:p>
        </p:txBody>
      </p:sp>
      <p:pic>
        <p:nvPicPr>
          <p:cNvPr id="2" name="Picture 2">
            <a:extLst>
              <a:ext uri="{FF2B5EF4-FFF2-40B4-BE49-F238E27FC236}">
                <a16:creationId xmlns:a16="http://schemas.microsoft.com/office/drawing/2014/main" id="{B5540644-7CA4-64E2-E5F5-BD89BCB35B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0"/>
          <a:stretch/>
        </p:blipFill>
        <p:spPr bwMode="auto">
          <a:xfrm>
            <a:off x="-324828" y="-95250"/>
            <a:ext cx="3232920" cy="69532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plein air, ciel, personne, groupe&#10;&#10;Le contenu généré par l’IA peut être incorrect.">
            <a:extLst>
              <a:ext uri="{FF2B5EF4-FFF2-40B4-BE49-F238E27FC236}">
                <a16:creationId xmlns:a16="http://schemas.microsoft.com/office/drawing/2014/main" id="{32ED698B-5EEE-D2D8-F1BE-9C7572097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970" y="3576104"/>
            <a:ext cx="6672706" cy="4445288"/>
          </a:xfrm>
          <a:prstGeom prst="rect">
            <a:avLst/>
          </a:prstGeom>
        </p:spPr>
      </p:pic>
    </p:spTree>
    <p:extLst>
      <p:ext uri="{BB962C8B-B14F-4D97-AF65-F5344CB8AC3E}">
        <p14:creationId xmlns:p14="http://schemas.microsoft.com/office/powerpoint/2010/main" val="371154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52BF2-B571-5544-A1E7-28B37E99E66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69380A14-DBA0-801E-C450-FF676C99F6C3}"/>
              </a:ext>
            </a:extLst>
          </p:cNvPr>
          <p:cNvSpPr txBox="1"/>
          <p:nvPr/>
        </p:nvSpPr>
        <p:spPr>
          <a:xfrm>
            <a:off x="1468951" y="0"/>
            <a:ext cx="92540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a:solidFill>
                  <a:srgbClr val="F8D9EC">
                    <a:lumMod val="50000"/>
                  </a:srgbClr>
                </a:solidFill>
                <a:latin typeface="Calibri" panose="020F0502020204030204" pitchFamily="34" charset="0"/>
                <a:cs typeface="Calibri" panose="020F0502020204030204" pitchFamily="34" charset="0"/>
              </a:rPr>
              <a:t>Le </a:t>
            </a:r>
            <a:r>
              <a:rPr lang="fr-FR" sz="3600" b="1" err="1">
                <a:solidFill>
                  <a:srgbClr val="F8D9EC">
                    <a:lumMod val="50000"/>
                  </a:srgbClr>
                </a:solidFill>
                <a:latin typeface="Calibri" panose="020F0502020204030204" pitchFamily="34" charset="0"/>
                <a:cs typeface="Calibri" panose="020F0502020204030204" pitchFamily="34" charset="0"/>
              </a:rPr>
              <a:t>SeGEC</a:t>
            </a:r>
            <a:r>
              <a:rPr lang="fr-FR" sz="3600" b="1">
                <a:solidFill>
                  <a:srgbClr val="F8D9EC">
                    <a:lumMod val="50000"/>
                  </a:srgbClr>
                </a:solidFill>
                <a:latin typeface="Calibri" panose="020F0502020204030204" pitchFamily="34" charset="0"/>
                <a:cs typeface="Calibri" panose="020F0502020204030204" pitchFamily="34" charset="0"/>
              </a:rPr>
              <a:t>, un des cinq réseaux d’enseignement</a:t>
            </a:r>
            <a:endParaRPr kumimoji="0" lang="fr-BE"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FA8CF082-6F74-186C-5F0D-88F5E962EAB1}"/>
              </a:ext>
            </a:extLst>
          </p:cNvPr>
          <p:cNvSpPr txBox="1"/>
          <p:nvPr/>
        </p:nvSpPr>
        <p:spPr>
          <a:xfrm>
            <a:off x="1468951" y="467400"/>
            <a:ext cx="9498768" cy="175432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0"/>
              </a:spcAft>
              <a:buClrTx/>
              <a:buSzTx/>
              <a:tabLst/>
              <a:defRPr/>
            </a:pPr>
            <a:endParaRPr kumimoji="0" lang="fr-FR" sz="2400" b="0" i="0" u="none" strike="noStrike" kern="1200" cap="none" spc="0" normalizeH="0" baseline="0" noProof="0">
              <a:ln>
                <a:noFill/>
              </a:ln>
              <a:solidFill>
                <a:srgbClr val="555555"/>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555555"/>
                </a:solidFill>
                <a:effectLst/>
                <a:uLnTx/>
                <a:uFillTx/>
                <a:latin typeface="Calibri" panose="020F0502020204030204" pitchFamily="34" charset="0"/>
                <a:ea typeface="+mn-ea"/>
                <a:cs typeface="Calibri" panose="020F0502020204030204" pitchFamily="34" charset="0"/>
              </a:rPr>
              <a:t>En Belgique, la</a:t>
            </a:r>
            <a:r>
              <a:rPr kumimoji="0" lang="fr-FR" sz="2400" b="0" i="0" u="none" strike="noStrike" kern="1200" cap="none" spc="0" normalizeH="0" noProof="0">
                <a:ln>
                  <a:noFill/>
                </a:ln>
                <a:solidFill>
                  <a:srgbClr val="555555"/>
                </a:solidFill>
                <a:effectLst/>
                <a:uLnTx/>
                <a:uFillTx/>
                <a:latin typeface="Calibri" panose="020F0502020204030204" pitchFamily="34" charset="0"/>
                <a:ea typeface="+mn-ea"/>
                <a:cs typeface="Calibri" panose="020F0502020204030204" pitchFamily="34" charset="0"/>
              </a:rPr>
              <a:t> </a:t>
            </a:r>
            <a:r>
              <a:rPr kumimoji="0" lang="fr-FR" sz="2400" b="1" i="0" u="none" strike="noStrike" kern="1200" cap="none" spc="0" normalizeH="0" noProof="0">
                <a:ln>
                  <a:noFill/>
                </a:ln>
                <a:solidFill>
                  <a:srgbClr val="555555"/>
                </a:solidFill>
                <a:effectLst/>
                <a:uLnTx/>
                <a:uFillTx/>
                <a:latin typeface="Calibri" panose="020F0502020204030204" pitchFamily="34" charset="0"/>
                <a:ea typeface="+mn-ea"/>
                <a:cs typeface="Calibri" panose="020F0502020204030204" pitchFamily="34" charset="0"/>
              </a:rPr>
              <a:t>constitution</a:t>
            </a:r>
            <a:r>
              <a:rPr kumimoji="0" lang="fr-FR" sz="2400" b="0" i="0" u="none" strike="noStrike" kern="1200" cap="none" spc="0" normalizeH="0" noProof="0">
                <a:ln>
                  <a:noFill/>
                </a:ln>
                <a:solidFill>
                  <a:srgbClr val="555555"/>
                </a:solidFill>
                <a:effectLst/>
                <a:uLnTx/>
                <a:uFillTx/>
                <a:latin typeface="Calibri" panose="020F0502020204030204" pitchFamily="34" charset="0"/>
                <a:ea typeface="+mn-ea"/>
                <a:cs typeface="Calibri" panose="020F0502020204030204" pitchFamily="34" charset="0"/>
              </a:rPr>
              <a:t> ouvre le </a:t>
            </a:r>
            <a:r>
              <a:rPr kumimoji="0" lang="fr-FR" sz="2400" b="0" i="0" u="sng" strike="noStrike" kern="1200" cap="none" spc="0" normalizeH="0" noProof="0">
                <a:ln>
                  <a:noFill/>
                </a:ln>
                <a:solidFill>
                  <a:srgbClr val="555555"/>
                </a:solidFill>
                <a:effectLst/>
                <a:uLnTx/>
                <a:uFillTx/>
                <a:latin typeface="Calibri" panose="020F0502020204030204" pitchFamily="34" charset="0"/>
                <a:ea typeface="+mn-ea"/>
                <a:cs typeface="Calibri" panose="020F0502020204030204" pitchFamily="34" charset="0"/>
              </a:rPr>
              <a:t>droit d’organiser </a:t>
            </a:r>
            <a:r>
              <a:rPr kumimoji="0" lang="fr-FR" sz="2400" b="0" i="0" u="none" strike="noStrike" kern="1200" cap="none" spc="0" normalizeH="0" noProof="0">
                <a:ln>
                  <a:noFill/>
                </a:ln>
                <a:solidFill>
                  <a:srgbClr val="555555"/>
                </a:solidFill>
                <a:effectLst/>
                <a:uLnTx/>
                <a:uFillTx/>
                <a:latin typeface="Calibri" panose="020F0502020204030204" pitchFamily="34" charset="0"/>
                <a:ea typeface="+mn-ea"/>
                <a:cs typeface="Calibri" panose="020F0502020204030204" pitchFamily="34" charset="0"/>
              </a:rPr>
              <a:t>une 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a:solidFill>
                <a:srgbClr val="555555"/>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aseline="0">
                <a:solidFill>
                  <a:srgbClr val="555555"/>
                </a:solidFill>
                <a:latin typeface="Calibri" panose="020F0502020204030204" pitchFamily="34" charset="0"/>
                <a:cs typeface="Calibri" panose="020F0502020204030204" pitchFamily="34" charset="0"/>
              </a:rPr>
              <a:t>Les écoles se sont regroupées en </a:t>
            </a:r>
            <a:r>
              <a:rPr lang="fr-FR" sz="2400" b="1" baseline="0">
                <a:solidFill>
                  <a:srgbClr val="555555"/>
                </a:solidFill>
                <a:latin typeface="Calibri" panose="020F0502020204030204" pitchFamily="34" charset="0"/>
                <a:cs typeface="Calibri" panose="020F0502020204030204" pitchFamily="34" charset="0"/>
              </a:rPr>
              <a:t>réseaux</a:t>
            </a:r>
            <a:r>
              <a:rPr lang="fr-FR" sz="2400" baseline="0">
                <a:solidFill>
                  <a:srgbClr val="555555"/>
                </a:solidFill>
                <a:latin typeface="Calibri" panose="020F0502020204030204" pitchFamily="34" charset="0"/>
                <a:cs typeface="Calibri" panose="020F0502020204030204" pitchFamily="34" charset="0"/>
              </a:rPr>
              <a:t> :</a:t>
            </a:r>
            <a:r>
              <a:rPr lang="fr-FR" sz="2400">
                <a:solidFill>
                  <a:srgbClr val="555555"/>
                </a:solidFill>
                <a:latin typeface="Calibri" panose="020F0502020204030204" pitchFamily="34" charset="0"/>
                <a:cs typeface="Calibri" panose="020F0502020204030204" pitchFamily="34" charset="0"/>
              </a:rPr>
              <a:t> organes de </a:t>
            </a:r>
            <a:r>
              <a:rPr lang="fr-FR" sz="2400" b="1">
                <a:solidFill>
                  <a:srgbClr val="555555"/>
                </a:solidFill>
                <a:latin typeface="Calibri" panose="020F0502020204030204" pitchFamily="34" charset="0"/>
                <a:cs typeface="Calibri" panose="020F0502020204030204" pitchFamily="34" charset="0"/>
              </a:rPr>
              <a:t>représentation </a:t>
            </a:r>
            <a:r>
              <a:rPr lang="fr-FR" sz="2400">
                <a:solidFill>
                  <a:srgbClr val="555555"/>
                </a:solidFill>
                <a:latin typeface="Calibri" panose="020F0502020204030204" pitchFamily="34" charset="0"/>
                <a:cs typeface="Calibri" panose="020F0502020204030204" pitchFamily="34" charset="0"/>
              </a:rPr>
              <a:t>et</a:t>
            </a:r>
            <a:r>
              <a:rPr lang="fr-FR" sz="2400" b="1">
                <a:solidFill>
                  <a:srgbClr val="555555"/>
                </a:solidFill>
                <a:latin typeface="Calibri" panose="020F0502020204030204" pitchFamily="34" charset="0"/>
                <a:cs typeface="Calibri" panose="020F0502020204030204" pitchFamily="34" charset="0"/>
              </a:rPr>
              <a:t> </a:t>
            </a:r>
            <a:r>
              <a:rPr lang="fr-FR" sz="2400">
                <a:solidFill>
                  <a:srgbClr val="555555"/>
                </a:solidFill>
                <a:latin typeface="Calibri" panose="020F0502020204030204" pitchFamily="34" charset="0"/>
                <a:cs typeface="Calibri" panose="020F0502020204030204" pitchFamily="34" charset="0"/>
              </a:rPr>
              <a:t>de </a:t>
            </a:r>
            <a:r>
              <a:rPr lang="fr-FR" sz="2400" b="1">
                <a:solidFill>
                  <a:srgbClr val="555555"/>
                </a:solidFill>
                <a:latin typeface="Calibri" panose="020F0502020204030204" pitchFamily="34" charset="0"/>
                <a:cs typeface="Calibri" panose="020F0502020204030204" pitchFamily="34" charset="0"/>
              </a:rPr>
              <a:t>coordination</a:t>
            </a:r>
            <a:r>
              <a:rPr lang="fr-FR" sz="2400">
                <a:solidFill>
                  <a:srgbClr val="555555"/>
                </a:solidFill>
                <a:latin typeface="Calibri" panose="020F0502020204030204" pitchFamily="34" charset="0"/>
                <a:cs typeface="Calibri" panose="020F0502020204030204" pitchFamily="34" charset="0"/>
              </a:rPr>
              <a:t>, par exemple pour les négociations en cours.</a:t>
            </a:r>
            <a:endParaRPr lang="fr-FR" sz="2400" baseline="0">
              <a:solidFill>
                <a:srgbClr val="555555"/>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7AF0A568-731C-900E-2709-6FA2AA3909C5}"/>
              </a:ext>
            </a:extLst>
          </p:cNvPr>
          <p:cNvSpPr txBox="1"/>
          <p:nvPr/>
        </p:nvSpPr>
        <p:spPr>
          <a:xfrm>
            <a:off x="481463" y="3548243"/>
            <a:ext cx="2711441"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3200">
                <a:solidFill>
                  <a:srgbClr val="00B0F0"/>
                </a:solidFill>
                <a:latin typeface="Calibri" panose="020F0502020204030204" pitchFamily="34" charset="0"/>
                <a:ea typeface="Calibri" panose="020F0502020204030204" pitchFamily="34" charset="0"/>
                <a:cs typeface="Calibri" panose="020F0502020204030204" pitchFamily="34" charset="0"/>
              </a:rPr>
              <a:t>WBE</a:t>
            </a:r>
          </a:p>
          <a:p>
            <a:r>
              <a:rPr lang="fr-FR" sz="2400">
                <a:latin typeface="Calibri" panose="020F0502020204030204" pitchFamily="34" charset="0"/>
                <a:ea typeface="Calibri" panose="020F0502020204030204" pitchFamily="34" charset="0"/>
                <a:cs typeface="Calibri" panose="020F0502020204030204" pitchFamily="34" charset="0"/>
              </a:rPr>
              <a:t>Organisé par la FWB</a:t>
            </a:r>
          </a:p>
        </p:txBody>
      </p:sp>
      <p:sp>
        <p:nvSpPr>
          <p:cNvPr id="8" name="ZoneTexte 7">
            <a:extLst>
              <a:ext uri="{FF2B5EF4-FFF2-40B4-BE49-F238E27FC236}">
                <a16:creationId xmlns:a16="http://schemas.microsoft.com/office/drawing/2014/main" id="{93743ABE-C467-BE64-4E9C-19854628C872}"/>
              </a:ext>
            </a:extLst>
          </p:cNvPr>
          <p:cNvSpPr txBox="1"/>
          <p:nvPr/>
        </p:nvSpPr>
        <p:spPr>
          <a:xfrm>
            <a:off x="3946986" y="3548243"/>
            <a:ext cx="3378631" cy="2062103"/>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3200">
                <a:solidFill>
                  <a:srgbClr val="FFC000"/>
                </a:solidFill>
                <a:latin typeface="Calibri" panose="020F0502020204030204" pitchFamily="34" charset="0"/>
                <a:ea typeface="Calibri" panose="020F0502020204030204" pitchFamily="34" charset="0"/>
                <a:cs typeface="Calibri" panose="020F0502020204030204" pitchFamily="34" charset="0"/>
              </a:rPr>
              <a:t>CECP et CPEONS</a:t>
            </a:r>
          </a:p>
          <a:p>
            <a:r>
              <a:rPr lang="fr-FR" sz="2400">
                <a:latin typeface="Calibri" panose="020F0502020204030204" pitchFamily="34" charset="0"/>
                <a:ea typeface="Calibri" panose="020F0502020204030204" pitchFamily="34" charset="0"/>
                <a:cs typeface="Calibri" panose="020F0502020204030204" pitchFamily="34" charset="0"/>
              </a:rPr>
              <a:t>Financé par FWB et organisé par des autres pouvoirs publics (communes, provinces)</a:t>
            </a:r>
          </a:p>
        </p:txBody>
      </p:sp>
      <p:sp>
        <p:nvSpPr>
          <p:cNvPr id="9" name="ZoneTexte 8">
            <a:extLst>
              <a:ext uri="{FF2B5EF4-FFF2-40B4-BE49-F238E27FC236}">
                <a16:creationId xmlns:a16="http://schemas.microsoft.com/office/drawing/2014/main" id="{53DA818E-33C2-D69F-B758-EE78089A74C1}"/>
              </a:ext>
            </a:extLst>
          </p:cNvPr>
          <p:cNvSpPr txBox="1"/>
          <p:nvPr/>
        </p:nvSpPr>
        <p:spPr>
          <a:xfrm>
            <a:off x="8079699" y="3548243"/>
            <a:ext cx="3252866" cy="1323439"/>
          </a:xfrm>
          <a:prstGeom prst="rect">
            <a:avLst/>
          </a:prstGeom>
          <a:noFill/>
          <a:ln>
            <a:solidFill>
              <a:srgbClr val="00B050"/>
            </a:solidFill>
          </a:ln>
        </p:spPr>
        <p:txBody>
          <a:bodyPr wrap="square" rtlCol="0">
            <a:spAutoFit/>
          </a:bodyPr>
          <a:lstStyle/>
          <a:p>
            <a:r>
              <a:rPr lang="fr-FR" sz="3200" err="1">
                <a:solidFill>
                  <a:srgbClr val="00B050"/>
                </a:solidFill>
                <a:latin typeface="Calibri" panose="020F0502020204030204" pitchFamily="34" charset="0"/>
                <a:ea typeface="Calibri" panose="020F0502020204030204" pitchFamily="34" charset="0"/>
                <a:cs typeface="Calibri" panose="020F0502020204030204" pitchFamily="34" charset="0"/>
              </a:rPr>
              <a:t>SeGEC</a:t>
            </a:r>
            <a:r>
              <a:rPr lang="fr-FR" sz="3200">
                <a:solidFill>
                  <a:srgbClr val="00B050"/>
                </a:solidFill>
                <a:latin typeface="Calibri" panose="020F0502020204030204" pitchFamily="34" charset="0"/>
                <a:ea typeface="Calibri" panose="020F0502020204030204" pitchFamily="34" charset="0"/>
                <a:cs typeface="Calibri" panose="020F0502020204030204" pitchFamily="34" charset="0"/>
              </a:rPr>
              <a:t> et FELSI</a:t>
            </a:r>
          </a:p>
          <a:p>
            <a:r>
              <a:rPr lang="fr-FR" sz="2400">
                <a:latin typeface="Calibri" panose="020F0502020204030204" pitchFamily="34" charset="0"/>
                <a:ea typeface="Calibri" panose="020F0502020204030204" pitchFamily="34" charset="0"/>
                <a:cs typeface="Calibri" panose="020F0502020204030204" pitchFamily="34" charset="0"/>
              </a:rPr>
              <a:t>Etablissements privés subventionnés par FWB</a:t>
            </a:r>
          </a:p>
        </p:txBody>
      </p:sp>
      <p:cxnSp>
        <p:nvCxnSpPr>
          <p:cNvPr id="11" name="Connecteur droit avec flèche 10">
            <a:extLst>
              <a:ext uri="{FF2B5EF4-FFF2-40B4-BE49-F238E27FC236}">
                <a16:creationId xmlns:a16="http://schemas.microsoft.com/office/drawing/2014/main" id="{3F206175-AC9D-A059-6DB6-17FA603CE193}"/>
              </a:ext>
            </a:extLst>
          </p:cNvPr>
          <p:cNvCxnSpPr/>
          <p:nvPr/>
        </p:nvCxnSpPr>
        <p:spPr>
          <a:xfrm flipH="1">
            <a:off x="1642312" y="2473724"/>
            <a:ext cx="3799117" cy="6114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55A8662B-98E0-D757-EE64-B47731D53880}"/>
              </a:ext>
            </a:extLst>
          </p:cNvPr>
          <p:cNvCxnSpPr/>
          <p:nvPr/>
        </p:nvCxnSpPr>
        <p:spPr>
          <a:xfrm>
            <a:off x="6096000" y="2473724"/>
            <a:ext cx="0" cy="71634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839EE2D4-FF1F-3A63-3FB0-82154F2FBB06}"/>
              </a:ext>
            </a:extLst>
          </p:cNvPr>
          <p:cNvCxnSpPr/>
          <p:nvPr/>
        </p:nvCxnSpPr>
        <p:spPr>
          <a:xfrm>
            <a:off x="6750572" y="2479975"/>
            <a:ext cx="2810657" cy="71634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3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8E3D3-A889-4658-6A4B-5BF4ECB8B15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22D8276C-9AF1-F425-24AE-9AD15C7C43AA}"/>
              </a:ext>
            </a:extLst>
          </p:cNvPr>
          <p:cNvSpPr txBox="1"/>
          <p:nvPr/>
        </p:nvSpPr>
        <p:spPr>
          <a:xfrm>
            <a:off x="2621046" y="172863"/>
            <a:ext cx="86965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a:solidFill>
                  <a:srgbClr val="F8D9EC">
                    <a:lumMod val="50000"/>
                  </a:srgbClr>
                </a:solidFill>
                <a:latin typeface="Calibri" panose="020F0502020204030204" pitchFamily="34" charset="0"/>
                <a:cs typeface="Calibri" panose="020F0502020204030204" pitchFamily="34" charset="0"/>
              </a:rPr>
              <a:t>Le SeGEC en chiffres et images</a:t>
            </a:r>
            <a:endParaRPr kumimoji="0" lang="fr-BE" sz="3600" b="1" i="0" u="none" strike="noStrike" kern="1200" cap="none" spc="0" normalizeH="0" baseline="0" noProof="0">
              <a:ln>
                <a:noFill/>
              </a:ln>
              <a:solidFill>
                <a:srgbClr val="F8D9EC">
                  <a:lumMod val="50000"/>
                </a:srgbClr>
              </a:solidFill>
              <a:effectLst/>
              <a:uLnTx/>
              <a:uFillTx/>
              <a:latin typeface="Calibri" panose="020F0502020204030204" pitchFamily="34" charset="0"/>
              <a:ea typeface="+mn-ea"/>
              <a:cs typeface="Calibri" panose="020F0502020204030204" pitchFamily="34" charset="0"/>
            </a:endParaRPr>
          </a:p>
        </p:txBody>
      </p:sp>
      <p:sp>
        <p:nvSpPr>
          <p:cNvPr id="5" name="ZoneTexte 4">
            <a:extLst>
              <a:ext uri="{FF2B5EF4-FFF2-40B4-BE49-F238E27FC236}">
                <a16:creationId xmlns:a16="http://schemas.microsoft.com/office/drawing/2014/main" id="{CA82A17D-CCD3-6523-069A-CA124CEA0261}"/>
              </a:ext>
            </a:extLst>
          </p:cNvPr>
          <p:cNvSpPr txBox="1"/>
          <p:nvPr/>
        </p:nvSpPr>
        <p:spPr>
          <a:xfrm>
            <a:off x="874426" y="819194"/>
            <a:ext cx="8899161" cy="2062103"/>
          </a:xfrm>
          <a:prstGeom prst="rect">
            <a:avLst/>
          </a:prstGeom>
          <a:noFill/>
        </p:spPr>
        <p:txBody>
          <a:bodyPr wrap="square" lIns="91440" tIns="45720" rIns="91440" bIns="45720" rtlCol="0" anchor="t">
            <a:spAutoFit/>
          </a:bodyPr>
          <a:lstStyle/>
          <a:p>
            <a:pPr lvl="0">
              <a:defRPr/>
            </a:pPr>
            <a:r>
              <a:rPr lang="fr-BE" sz="2800">
                <a:solidFill>
                  <a:srgbClr val="555555"/>
                </a:solidFill>
                <a:latin typeface="Calibri" panose="020F0502020204030204" pitchFamily="34" charset="0"/>
                <a:ea typeface="Calibri" panose="020F0502020204030204" pitchFamily="34" charset="0"/>
                <a:cs typeface="Calibri" panose="020F0502020204030204" pitchFamily="34" charset="0"/>
              </a:rPr>
              <a:t>Le SeGEC : fédère des PO et des établissements </a:t>
            </a:r>
          </a:p>
          <a:p>
            <a:pPr lvl="0">
              <a:defRPr/>
            </a:pPr>
            <a:r>
              <a:rPr lang="fr-BE" sz="2800">
                <a:solidFill>
                  <a:srgbClr val="555555"/>
                </a:solidFill>
                <a:latin typeface="Calibri" panose="020F0502020204030204" pitchFamily="34" charset="0"/>
                <a:ea typeface="Calibri" panose="020F0502020204030204" pitchFamily="34" charset="0"/>
                <a:cs typeface="Calibri" panose="020F0502020204030204" pitchFamily="34" charset="0"/>
              </a:rPr>
              <a:t>de tous les niveaux d’enseignement.</a:t>
            </a:r>
          </a:p>
          <a:p>
            <a:pPr>
              <a:defRPr/>
            </a:pPr>
            <a:r>
              <a:rPr lang="fr-BE" sz="2200">
                <a:solidFill>
                  <a:srgbClr val="555555"/>
                </a:solidFill>
                <a:latin typeface="Calibri" panose="020F0502020204030204" pitchFamily="34" charset="0"/>
                <a:ea typeface="Calibri" panose="020F0502020204030204" pitchFamily="34" charset="0"/>
                <a:cs typeface="Calibri" panose="020F0502020204030204" pitchFamily="34" charset="0"/>
              </a:rPr>
              <a:t>Secrétaire général du SeGEC : Alexandre LODEZ</a:t>
            </a:r>
          </a:p>
          <a:p>
            <a:pPr lvl="0">
              <a:defRPr/>
            </a:pPr>
            <a:endParaRPr lang="fr-BE" sz="2400">
              <a:solidFill>
                <a:srgbClr val="555555"/>
              </a:solidFill>
              <a:latin typeface="Calibri" panose="020F0502020204030204" pitchFamily="34" charset="0"/>
              <a:ea typeface="Calibri" panose="020F0502020204030204" pitchFamily="34" charset="0"/>
              <a:cs typeface="Calibri" panose="020F0502020204030204" pitchFamily="34" charset="0"/>
            </a:endParaRPr>
          </a:p>
          <a:p>
            <a:pPr>
              <a:defRPr/>
            </a:pPr>
            <a:endParaRPr lang="fr-BE" sz="2400">
              <a:solidFill>
                <a:srgbClr val="555555"/>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 5" descr="Une image contenant personne, Visage humain, fenêtre, homme&#10;&#10;Le contenu généré par l’IA peut être incorrect.">
            <a:extLst>
              <a:ext uri="{FF2B5EF4-FFF2-40B4-BE49-F238E27FC236}">
                <a16:creationId xmlns:a16="http://schemas.microsoft.com/office/drawing/2014/main" id="{9BC44EE0-7DBD-7F6D-BEDC-509C47F14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868" y="4645086"/>
            <a:ext cx="3744210" cy="2106118"/>
          </a:xfrm>
          <a:prstGeom prst="rect">
            <a:avLst/>
          </a:prstGeom>
        </p:spPr>
      </p:pic>
      <p:pic>
        <p:nvPicPr>
          <p:cNvPr id="1026" name="Picture 2" descr="Catholic teaching sign | Enseignement catholique Segec Stock Photo - Alamy">
            <a:extLst>
              <a:ext uri="{FF2B5EF4-FFF2-40B4-BE49-F238E27FC236}">
                <a16:creationId xmlns:a16="http://schemas.microsoft.com/office/drawing/2014/main" id="{673B41EB-20BC-A13C-752D-05C285F81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486" y="819194"/>
            <a:ext cx="3006412" cy="221104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72EAA49-6FED-FA33-1A49-1A9916292B6D}"/>
              </a:ext>
            </a:extLst>
          </p:cNvPr>
          <p:cNvSpPr txBox="1"/>
          <p:nvPr/>
        </p:nvSpPr>
        <p:spPr>
          <a:xfrm>
            <a:off x="874426" y="2187308"/>
            <a:ext cx="10253272" cy="2708434"/>
          </a:xfrm>
          <a:prstGeom prst="rect">
            <a:avLst/>
          </a:prstGeom>
          <a:noFill/>
        </p:spPr>
        <p:txBody>
          <a:bodyPr wrap="square" rtlCol="0">
            <a:spAutoFit/>
          </a:bodyPr>
          <a:lstStyle/>
          <a:p>
            <a:pPr lvl="0">
              <a:defRPr/>
            </a:pPr>
            <a:r>
              <a:rPr lang="fr-BE" sz="2800">
                <a:solidFill>
                  <a:srgbClr val="00B0F0"/>
                </a:solidFill>
                <a:latin typeface="Calibri" panose="020F0502020204030204" pitchFamily="34" charset="0"/>
                <a:ea typeface="Calibri" panose="020F0502020204030204" pitchFamily="34" charset="0"/>
                <a:cs typeface="Calibri" panose="020F0502020204030204" pitchFamily="34" charset="0"/>
              </a:rPr>
              <a:t>335 écoles secondaires</a:t>
            </a:r>
          </a:p>
          <a:p>
            <a:pPr lvl="0">
              <a:defRPr/>
            </a:pP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289 ordinaires</a:t>
            </a:r>
          </a:p>
          <a:p>
            <a:pPr lvl="0">
              <a:defRPr/>
            </a:pP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46 spécialisées</a:t>
            </a:r>
          </a:p>
          <a:p>
            <a:pPr lvl="0">
              <a:defRPr/>
            </a:pPr>
            <a:endParaRPr lang="fr-BE" sz="2400">
              <a:solidFill>
                <a:srgbClr val="555555"/>
              </a:solidFill>
              <a:latin typeface="Calibri" panose="020F0502020204030204" pitchFamily="34" charset="0"/>
              <a:ea typeface="Calibri" panose="020F0502020204030204" pitchFamily="34" charset="0"/>
              <a:cs typeface="Calibri" panose="020F0502020204030204" pitchFamily="34" charset="0"/>
            </a:endParaRPr>
          </a:p>
          <a:p>
            <a:pPr lvl="0">
              <a:defRPr/>
            </a:pPr>
            <a:r>
              <a:rPr lang="fr-BE" sz="2800">
                <a:solidFill>
                  <a:srgbClr val="00B050"/>
                </a:solidFill>
                <a:latin typeface="Calibri" panose="020F0502020204030204" pitchFamily="34" charset="0"/>
                <a:ea typeface="Calibri" panose="020F0502020204030204" pitchFamily="34" charset="0"/>
                <a:cs typeface="Calibri" panose="020F0502020204030204" pitchFamily="34" charset="0"/>
              </a:rPr>
              <a:t>60% des élèves scolarisés – 220.000 élèves</a:t>
            </a:r>
          </a:p>
          <a:p>
            <a:pPr lvl="0">
              <a:defRPr/>
            </a:pPr>
            <a:r>
              <a:rPr lang="fr-BE" sz="2400">
                <a:solidFill>
                  <a:srgbClr val="555555"/>
                </a:solidFill>
                <a:latin typeface="Calibri" panose="020F0502020204030204" pitchFamily="34" charset="0"/>
                <a:ea typeface="Calibri" panose="020F0502020204030204" pitchFamily="34" charset="0"/>
                <a:cs typeface="Calibri" panose="020F0502020204030204" pitchFamily="34" charset="0"/>
              </a:rPr>
              <a:t>Directeur de l’enseignement secondaire : Patrick LENAERTS</a:t>
            </a:r>
          </a:p>
          <a:p>
            <a:endParaRPr lang="fr-FR"/>
          </a:p>
        </p:txBody>
      </p:sp>
      <p:sp>
        <p:nvSpPr>
          <p:cNvPr id="3" name="ZoneTexte 2">
            <a:extLst>
              <a:ext uri="{FF2B5EF4-FFF2-40B4-BE49-F238E27FC236}">
                <a16:creationId xmlns:a16="http://schemas.microsoft.com/office/drawing/2014/main" id="{9CFE69C5-E70F-256C-C3B1-E923D34BFC3B}"/>
              </a:ext>
            </a:extLst>
          </p:cNvPr>
          <p:cNvSpPr txBox="1"/>
          <p:nvPr/>
        </p:nvSpPr>
        <p:spPr>
          <a:xfrm>
            <a:off x="8339052" y="4990259"/>
            <a:ext cx="2569029" cy="707886"/>
          </a:xfrm>
          <a:prstGeom prst="rect">
            <a:avLst/>
          </a:prstGeom>
          <a:noFill/>
        </p:spPr>
        <p:txBody>
          <a:bodyPr wrap="square" rtlCol="0">
            <a:spAutoFit/>
          </a:bodyPr>
          <a:lstStyle/>
          <a:p>
            <a:r>
              <a:rPr lang="fr-FR" sz="2000" i="1">
                <a:solidFill>
                  <a:schemeClr val="bg1"/>
                </a:solidFill>
              </a:rPr>
              <a:t>Encouragements et soutien à tous !</a:t>
            </a:r>
          </a:p>
        </p:txBody>
      </p:sp>
      <p:sp>
        <p:nvSpPr>
          <p:cNvPr id="7" name="Bulle narrative : ronde 6">
            <a:extLst>
              <a:ext uri="{FF2B5EF4-FFF2-40B4-BE49-F238E27FC236}">
                <a16:creationId xmlns:a16="http://schemas.microsoft.com/office/drawing/2014/main" id="{57FAED48-B2D8-EB2C-A305-B4DFE505AD7B}"/>
              </a:ext>
            </a:extLst>
          </p:cNvPr>
          <p:cNvSpPr/>
          <p:nvPr/>
        </p:nvSpPr>
        <p:spPr>
          <a:xfrm>
            <a:off x="8251967" y="4621343"/>
            <a:ext cx="2656114" cy="144571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798E217-4337-685D-DBCB-05E3D54EC09B}"/>
              </a:ext>
            </a:extLst>
          </p:cNvPr>
          <p:cNvSpPr txBox="1"/>
          <p:nvPr/>
        </p:nvSpPr>
        <p:spPr>
          <a:xfrm>
            <a:off x="8506452" y="5021036"/>
            <a:ext cx="2147143" cy="646331"/>
          </a:xfrm>
          <a:prstGeom prst="rect">
            <a:avLst/>
          </a:prstGeom>
          <a:noFill/>
        </p:spPr>
        <p:txBody>
          <a:bodyPr wrap="square" rtlCol="0">
            <a:spAutoFit/>
          </a:bodyPr>
          <a:lstStyle/>
          <a:p>
            <a:r>
              <a:rPr lang="fr-FR" b="1"/>
              <a:t>Encouragements et soutien à tous !</a:t>
            </a:r>
          </a:p>
        </p:txBody>
      </p:sp>
    </p:spTree>
    <p:extLst>
      <p:ext uri="{BB962C8B-B14F-4D97-AF65-F5344CB8AC3E}">
        <p14:creationId xmlns:p14="http://schemas.microsoft.com/office/powerpoint/2010/main" val="371190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407C6-4853-5F09-22DE-F2A158DA5C0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795FD49-4E67-CDC6-152F-5D280AD519A9}"/>
              </a:ext>
            </a:extLst>
          </p:cNvPr>
          <p:cNvSpPr>
            <a:spLocks noGrp="1"/>
          </p:cNvSpPr>
          <p:nvPr>
            <p:ph type="ctrTitle" idx="2"/>
          </p:nvPr>
        </p:nvSpPr>
        <p:spPr>
          <a:xfrm>
            <a:off x="5520794" y="2345966"/>
            <a:ext cx="6538617" cy="2010400"/>
          </a:xfrm>
        </p:spPr>
        <p:txBody>
          <a:bodyPr/>
          <a:lstStyle/>
          <a:p>
            <a:pPr algn="ctr"/>
            <a:r>
              <a:rPr lang="fr-BE" sz="6000">
                <a:solidFill>
                  <a:schemeClr val="bg2"/>
                </a:solidFill>
              </a:rPr>
              <a:t>Le programme de notre rencontre</a:t>
            </a:r>
          </a:p>
        </p:txBody>
      </p:sp>
      <p:sp>
        <p:nvSpPr>
          <p:cNvPr id="6" name="Ellipse 5">
            <a:extLst>
              <a:ext uri="{FF2B5EF4-FFF2-40B4-BE49-F238E27FC236}">
                <a16:creationId xmlns:a16="http://schemas.microsoft.com/office/drawing/2014/main" id="{3C71F817-E3E6-EDA0-58D1-286CF867A89C}"/>
              </a:ext>
            </a:extLst>
          </p:cNvPr>
          <p:cNvSpPr/>
          <p:nvPr/>
        </p:nvSpPr>
        <p:spPr>
          <a:xfrm>
            <a:off x="261256" y="948353"/>
            <a:ext cx="4980215" cy="496129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7660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iology Thesis by Slidesgo">
  <a:themeElements>
    <a:clrScheme name="Personnalisé 1">
      <a:dk1>
        <a:srgbClr val="555555"/>
      </a:dk1>
      <a:lt1>
        <a:srgbClr val="FFFFFF"/>
      </a:lt1>
      <a:dk2>
        <a:srgbClr val="989BB1"/>
      </a:dk2>
      <a:lt2>
        <a:srgbClr val="FFFFFF"/>
      </a:lt2>
      <a:accent1>
        <a:srgbClr val="03A7AC"/>
      </a:accent1>
      <a:accent2>
        <a:srgbClr val="8ECBC0"/>
      </a:accent2>
      <a:accent3>
        <a:srgbClr val="D9D9D9"/>
      </a:accent3>
      <a:accent4>
        <a:srgbClr val="8386A1"/>
      </a:accent4>
      <a:accent5>
        <a:srgbClr val="F8D9EC"/>
      </a:accent5>
      <a:accent6>
        <a:srgbClr val="8C5A79"/>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iology Thesis by Slidesgo">
  <a:themeElements>
    <a:clrScheme name="Simple Light">
      <a:dk1>
        <a:srgbClr val="555555"/>
      </a:dk1>
      <a:lt1>
        <a:srgbClr val="FFFFFF"/>
      </a:lt1>
      <a:dk2>
        <a:srgbClr val="989BB1"/>
      </a:dk2>
      <a:lt2>
        <a:srgbClr val="D2F3ED"/>
      </a:lt2>
      <a:accent1>
        <a:srgbClr val="03A7AC"/>
      </a:accent1>
      <a:accent2>
        <a:srgbClr val="8ECBC0"/>
      </a:accent2>
      <a:accent3>
        <a:srgbClr val="D9D9D9"/>
      </a:accent3>
      <a:accent4>
        <a:srgbClr val="8386A1"/>
      </a:accent4>
      <a:accent5>
        <a:srgbClr val="F8D9EC"/>
      </a:accent5>
      <a:accent6>
        <a:srgbClr val="8C5A79"/>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iology Thesis by Slidesgo">
  <a:themeElements>
    <a:clrScheme name="Personnalisé 1">
      <a:dk1>
        <a:srgbClr val="555555"/>
      </a:dk1>
      <a:lt1>
        <a:srgbClr val="FFFFFF"/>
      </a:lt1>
      <a:dk2>
        <a:srgbClr val="989BB1"/>
      </a:dk2>
      <a:lt2>
        <a:srgbClr val="FFFFFF"/>
      </a:lt2>
      <a:accent1>
        <a:srgbClr val="03A7AC"/>
      </a:accent1>
      <a:accent2>
        <a:srgbClr val="8ECBC0"/>
      </a:accent2>
      <a:accent3>
        <a:srgbClr val="D9D9D9"/>
      </a:accent3>
      <a:accent4>
        <a:srgbClr val="8386A1"/>
      </a:accent4>
      <a:accent5>
        <a:srgbClr val="F8D9EC"/>
      </a:accent5>
      <a:accent6>
        <a:srgbClr val="8C5A79"/>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40</Slides>
  <Notes>17</Notes>
  <HiddenSlides>1</HiddenSlides>
  <ScaleCrop>false</ScaleCrop>
  <HeadingPairs>
    <vt:vector size="4" baseType="variant">
      <vt:variant>
        <vt:lpstr>Thème</vt:lpstr>
      </vt:variant>
      <vt:variant>
        <vt:i4>3</vt:i4>
      </vt:variant>
      <vt:variant>
        <vt:lpstr>Titres des diapositives</vt:lpstr>
      </vt:variant>
      <vt:variant>
        <vt:i4>40</vt:i4>
      </vt:variant>
    </vt:vector>
  </HeadingPairs>
  <TitlesOfParts>
    <vt:vector size="43" baseType="lpstr">
      <vt:lpstr>Biology Thesis by Slidesgo</vt:lpstr>
      <vt:lpstr>1_Biology Thesis by Slidesgo</vt:lpstr>
      <vt:lpstr>2_Biology Thesis by Slidesgo</vt:lpstr>
      <vt:lpstr>Préparer ensemble  la rentrée 2026      CSA - Cellule de soutien et d’accompagnement Direction de l’enseignement secondaire - SeGEC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programme de notre rencontre</vt:lpstr>
      <vt:lpstr>Présentation PowerPoint</vt:lpstr>
      <vt:lpstr>Présentation PowerPoint</vt:lpstr>
      <vt:lpstr>Présentation PowerPoint</vt:lpstr>
      <vt:lpstr>Présentation PowerPoint</vt:lpstr>
      <vt:lpstr>Le travail de préparation est intense dans notre réseau ! </vt:lpstr>
      <vt:lpstr>Le travail de préparation est intense dans nos écoles !</vt:lpstr>
      <vt:lpstr>L’activité éditoriale et commerciale est aussi intense !</vt:lpstr>
      <vt:lpstr>Présentation PowerPoint</vt:lpstr>
      <vt:lpstr>Le projet initial du tronc commun</vt:lpstr>
      <vt:lpstr>Les inflexions et décisions du gouvernement</vt:lpstr>
      <vt:lpstr>Présentation PowerPoint</vt:lpstr>
      <vt:lpstr>La nouvelle grille de cours en 1ère année </vt:lpstr>
      <vt:lpstr>La probable nouvelle grille de cours en 2ème année </vt:lpstr>
      <vt:lpstr>Les évolutions récentes de la réforme</vt:lpstr>
      <vt:lpstr>Les évolutions récentes de la réforme</vt:lpstr>
      <vt:lpstr>Les évolutions récentes de la réforme</vt:lpstr>
      <vt:lpstr>Présentation PowerPoint</vt:lpstr>
      <vt:lpstr>Présentation PowerPoint</vt:lpstr>
      <vt:lpstr>Présentation PowerPoint</vt:lpstr>
      <vt:lpstr>Donner du sens et de la force  à ce nouveau cadre d’enseignement</vt:lpstr>
      <vt:lpstr>Présentation PowerPoint</vt:lpstr>
      <vt:lpstr>Présentation PowerPoint</vt:lpstr>
      <vt:lpstr>Présentation PowerPoint</vt:lpstr>
      <vt:lpstr>Présentation PowerPoint</vt:lpstr>
      <vt:lpstr>Présentation PowerPoint</vt:lpstr>
      <vt:lpstr>Présentation PowerPoint</vt:lpstr>
      <vt:lpstr>Tous les services de la Direction de l’enseignement secondaire mobilisés à vos côtés</vt:lpstr>
      <vt:lpstr>Tous les services de la Direction de l’enseignement secondaire mobilisés à vos côtés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Pierre Scieur</dc:creator>
  <cp:revision>2</cp:revision>
  <dcterms:created xsi:type="dcterms:W3CDTF">2025-12-23T16:33:20Z</dcterms:created>
  <dcterms:modified xsi:type="dcterms:W3CDTF">2026-01-31T17:38:42Z</dcterms:modified>
</cp:coreProperties>
</file>